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2"/>
  </p:notesMasterIdLst>
  <p:handoutMasterIdLst>
    <p:handoutMasterId r:id="rId63"/>
  </p:handoutMasterIdLst>
  <p:sldIdLst>
    <p:sldId id="272" r:id="rId2"/>
    <p:sldId id="362" r:id="rId3"/>
    <p:sldId id="305" r:id="rId4"/>
    <p:sldId id="306" r:id="rId5"/>
    <p:sldId id="307" r:id="rId6"/>
    <p:sldId id="309" r:id="rId7"/>
    <p:sldId id="310" r:id="rId8"/>
    <p:sldId id="308" r:id="rId9"/>
    <p:sldId id="312" r:id="rId10"/>
    <p:sldId id="315" r:id="rId11"/>
    <p:sldId id="316" r:id="rId12"/>
    <p:sldId id="365" r:id="rId13"/>
    <p:sldId id="319" r:id="rId14"/>
    <p:sldId id="314" r:id="rId15"/>
    <p:sldId id="313" r:id="rId16"/>
    <p:sldId id="323" r:id="rId17"/>
    <p:sldId id="311" r:id="rId18"/>
    <p:sldId id="317" r:id="rId19"/>
    <p:sldId id="328" r:id="rId20"/>
    <p:sldId id="320" r:id="rId21"/>
    <p:sldId id="324" r:id="rId22"/>
    <p:sldId id="325" r:id="rId23"/>
    <p:sldId id="342" r:id="rId24"/>
    <p:sldId id="366" r:id="rId25"/>
    <p:sldId id="326" r:id="rId26"/>
    <p:sldId id="329" r:id="rId27"/>
    <p:sldId id="330" r:id="rId28"/>
    <p:sldId id="331" r:id="rId29"/>
    <p:sldId id="332" r:id="rId30"/>
    <p:sldId id="333" r:id="rId31"/>
    <p:sldId id="36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7" r:id="rId58"/>
    <p:sldId id="360" r:id="rId59"/>
    <p:sldId id="361" r:id="rId60"/>
    <p:sldId id="364" r:id="rId6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384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56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20C13-2514-4D9C-8D4B-A10DA4FFD5A1}" type="datetime1">
              <a:rPr lang="ru-RU" smtClean="0"/>
              <a:t>17.04.2020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C122-5347-4C75-98DE-0F72C4F255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061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7CA5-ECF1-43FF-A31E-6BD9B21B57BB}" type="datetime1">
              <a:rPr lang="ru-RU" smtClean="0"/>
              <a:pPr/>
              <a:t>17.04.2020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kumimoji="0" lang="ru-RU" noProof="0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42E67-0227-4BC3-82B0-5759BC2EE067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DCC9AE-B7F3-45CB-BB2E-3222B2AEBBC3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58623-7ACF-43A9-B9A8-787CA2B0B620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DEFBE7-4C1B-4778-8B46-649E4193A0B2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CFD91-7790-4468-A129-07AFFDDBA1C7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E41293-93E0-46D4-A151-C6BFE1D839E4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791C00-DC62-4142-9F6D-DA1C45AB977D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395BA2-92C5-4296-B336-F8334E18CE48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BA5C4-3A0B-44F2-A553-77BCC15D81C0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601DC2-C9FF-4CCB-9CA8-59247185429A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о скругленным и усеч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00A0FC-F56C-4772-9C86-2C39F56A45E8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Полилиния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Полилиния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Полилиния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  <p:sp>
              <p:nvSpPr>
                <p:cNvPr id="33" name="Полилиния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</p:grpSp>
        </p:grpSp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noProof="0" dirty="0" smtClean="0"/>
              <a:t>Образец текста</a:t>
            </a:r>
          </a:p>
          <a:p>
            <a:pPr lvl="1" rtl="0" eaLnBrk="1" latinLnBrk="0" hangingPunct="1"/>
            <a:r>
              <a:rPr lang="ru-RU" noProof="0" dirty="0" smtClean="0"/>
              <a:t>Второй уровень</a:t>
            </a:r>
          </a:p>
          <a:p>
            <a:pPr lvl="2" rtl="0" eaLnBrk="1" latinLnBrk="0" hangingPunct="1"/>
            <a:r>
              <a:rPr lang="ru-RU" noProof="0" dirty="0" smtClean="0"/>
              <a:t>Третий уровень</a:t>
            </a:r>
          </a:p>
          <a:p>
            <a:pPr lvl="3" rtl="0" eaLnBrk="1" latinLnBrk="0" hangingPunct="1"/>
            <a:r>
              <a:rPr lang="ru-RU" noProof="0" dirty="0" smtClean="0"/>
              <a:t>Четвертый уровень</a:t>
            </a:r>
          </a:p>
          <a:p>
            <a:pPr lvl="4" rtl="0" eaLnBrk="1" latinLnBrk="0" hangingPunct="1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E2826595-62FB-4CCD-B121-F144066977C5}" type="datetime1">
              <a:rPr lang="ru-RU" noProof="0" smtClean="0"/>
              <a:t>17.04.2020</a:t>
            </a:fld>
            <a:endParaRPr lang="ru-RU" noProof="0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#P43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171977" y="940158"/>
            <a:ext cx="10303099" cy="78561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smtClean="0"/>
              <a:t>ЗДОРОВОЕ ПИТАНИЕ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2" y="2021983"/>
            <a:ext cx="8422783" cy="46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133" y="2276475"/>
            <a:ext cx="6383867" cy="4465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В соответствии с особенностями роста, развития и формирования организма школьника питание строится с учетом возрастных потребностей организма в пищевых веществах и энергии, а так же и половых различий, так как потребность в пищевых ингредиентах у мальчиков и подростков выше, чем у девочек и девушек. </a:t>
            </a:r>
          </a:p>
        </p:txBody>
      </p:sp>
      <p:sp>
        <p:nvSpPr>
          <p:cNvPr id="8195" name="AutoShape 7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6" name="AutoShape 9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7" name="AutoShape 11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8" name="AutoShape 13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9" name="AutoShape 15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0" name="AutoShape 17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1" name="Picture 19" descr="533d45dcd8fd28264cc2a7b120df9b0c-1024x6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11" y="4468968"/>
            <a:ext cx="3666543" cy="19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2" descr="E7My423H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" y="1916114"/>
            <a:ext cx="4244321" cy="230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4" descr="w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"/>
            <a:ext cx="29273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6" descr="img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5" y="46038"/>
            <a:ext cx="3211190" cy="18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0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2785" y="2708276"/>
            <a:ext cx="10257367" cy="3724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Горячее питание детей во время пребывания в школе является одним из важных условий поддержания их здоровья и способности к эффективному обучению. Хорошая организация школьного питания ведёт к улучшению показателей уровня здоровья населения, и в первую очередь детей, учитывая, что в школе они проводят большую часть своего времени.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Завтрак – это самый важный и основной прием пищи за день, он позволяют ребёнку восполнить запас энергии, ведь от 4-6 часов нахождения в школе ребенок теряет много калорий. Поэтому завтрак обязательно должен быть полноценным. Завтрак школьника должен быть достаточно калорийным и обязательно содержать горячее блюдо. Необходимо вовремя утром встать и в спокойной обстановке, не торопясь, позавтракать. Завтрак должен состоять из закуски, горячего блюда и горячего напитка, рекомендуется включать овощи и фрукты.  </a:t>
            </a:r>
          </a:p>
        </p:txBody>
      </p:sp>
      <p:sp>
        <p:nvSpPr>
          <p:cNvPr id="9219" name="AutoShape 5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0" name="Picture 7" descr="13373282631408542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5" y="198437"/>
            <a:ext cx="3500414" cy="205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9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AutoShape 11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AutoShape 13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AutoShape 15" descr="i-4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5" name="AutoShape 17" descr="i-4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6" name="AutoShape 19" descr="pitanie-shkolnika-v2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7" name="AutoShape 21" descr="pitanie-shkolnika-v2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8" name="Picture 23" descr="phoca_thumb_l__oma0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63" y="198438"/>
            <a:ext cx="3199682" cy="205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7" descr="77809ceb2da76f5554d9a32381c0dfc5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4" y="350838"/>
            <a:ext cx="3015835" cy="190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0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77" y="217031"/>
            <a:ext cx="6312526" cy="625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3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341" y="850006"/>
            <a:ext cx="9936996" cy="1197736"/>
          </a:xfrm>
        </p:spPr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Формирование здорового образа жизни населения и профилактика неинфекционных заболеваний осуществляется, в том числе, путем: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6824" y="1957589"/>
            <a:ext cx="5267458" cy="3412902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4500" dirty="0"/>
              <a:t>С</a:t>
            </a:r>
            <a:r>
              <a:rPr lang="ru-RU" sz="4500" dirty="0" smtClean="0"/>
              <a:t>нижения </a:t>
            </a:r>
            <a:r>
              <a:rPr lang="ru-RU" sz="4500" dirty="0"/>
              <a:t>избыточного потребления гражданами соли, сахара, насыщенных </a:t>
            </a:r>
            <a:r>
              <a:rPr lang="ru-RU" sz="4500" dirty="0" smtClean="0"/>
              <a:t>жиров;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Увеличения </a:t>
            </a:r>
            <a:r>
              <a:rPr lang="ru-RU" sz="4500" dirty="0"/>
              <a:t>потребления овощей и фруктов, пищевых волокон, рыбы и </a:t>
            </a:r>
            <a:r>
              <a:rPr lang="ru-RU" sz="4500" dirty="0" smtClean="0"/>
              <a:t>морепродуктов;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Ликвидации </a:t>
            </a:r>
            <a:r>
              <a:rPr lang="ru-RU" sz="4500" dirty="0" err="1"/>
              <a:t>микронутриентной</a:t>
            </a:r>
            <a:r>
              <a:rPr lang="ru-RU" sz="4500" dirty="0"/>
              <a:t> недостаточности, прежде всего, дефицита </a:t>
            </a:r>
            <a:r>
              <a:rPr lang="ru-RU" sz="4500" dirty="0" smtClean="0"/>
              <a:t>йода;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Совершенствование </a:t>
            </a:r>
            <a:r>
              <a:rPr lang="ru-RU" sz="4500" dirty="0"/>
              <a:t>системы организации питания детей в образовательных организациях.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24" y="2021985"/>
            <a:ext cx="5697128" cy="332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732" y="1316736"/>
            <a:ext cx="10297604" cy="653732"/>
          </a:xfrm>
        </p:spPr>
        <p:txBody>
          <a:bodyPr/>
          <a:lstStyle/>
          <a:p>
            <a:r>
              <a:rPr lang="ru-RU" sz="3200" dirty="0" smtClean="0"/>
              <a:t>Причины ожирения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367" y="2228045"/>
            <a:ext cx="5241701" cy="3863662"/>
          </a:xfrm>
        </p:spPr>
        <p:txBody>
          <a:bodyPr>
            <a:normAutofit/>
          </a:bodyPr>
          <a:lstStyle/>
          <a:p>
            <a:r>
              <a:rPr lang="ru-RU" dirty="0"/>
              <a:t>Развитие избыточной массы тела и ожирения, в том числе наиболее неблагоприятной его формы - абдоминального ожирения, обусловлено сочетанием двух основных факторов - нерационального питания и недостаточного уровня физической активности. </a:t>
            </a:r>
          </a:p>
        </p:txBody>
      </p:sp>
      <p:pic>
        <p:nvPicPr>
          <p:cNvPr id="12290" name="Picture 2" descr="https://avatars.mds.yandex.net/get-pdb/1539962/d45995a6-5031-4525-bc50-f9790dca912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11" y="708338"/>
            <a:ext cx="5315595" cy="578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42" y="1316736"/>
            <a:ext cx="10181694" cy="653732"/>
          </a:xfrm>
        </p:spPr>
        <p:txBody>
          <a:bodyPr/>
          <a:lstStyle/>
          <a:p>
            <a:pPr algn="ctr"/>
            <a:r>
              <a:rPr lang="ru-RU" sz="3600" dirty="0" smtClean="0"/>
              <a:t>Причины ожирения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761" y="2189407"/>
            <a:ext cx="10619575" cy="4404575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/>
              <a:t>В детском и подростковом возрасте, а также среди молодежи примерно до 25 лет основной их  причиной  является употребление в пищу большого количества высококалорийных продуктов (шоколадки, чипсы, фаст-фуд) и сладких напитков на фоне дефицита физической активности (нормальный уровень физической активности, препятствующей развитию ожирения и артериальной гипертонии, предполагает совершение человеком порядка 10 тысяч шагов в день).  Среди лиц среднего и более старшего возраста основной причиной является сохранение привычного для молодых пищевого поведения, предполагающего, как правило, употребление большого количества пищи без последствий в виде формирования жировых отложений. Большую роль в развитии ожирения, особенно у женщин среднего и старшего возраста, играют так называемые "перекусы", которые обычно не воспринимаются человеком как факт приема пищи.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4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06" y="708338"/>
            <a:ext cx="10084157" cy="1455313"/>
          </a:xfrm>
        </p:spPr>
        <p:txBody>
          <a:bodyPr/>
          <a:lstStyle/>
          <a:p>
            <a:r>
              <a:rPr lang="ru-RU" sz="3600" dirty="0"/>
              <a:t>Основой для составления рационов, в том числе для  детского питания, являются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9854" y="2279561"/>
            <a:ext cx="5280338" cy="3206839"/>
          </a:xfrm>
        </p:spPr>
        <p:txBody>
          <a:bodyPr/>
          <a:lstStyle/>
          <a:p>
            <a:r>
              <a:rPr lang="ru-RU" b="1" dirty="0"/>
              <a:t>«</a:t>
            </a:r>
            <a:r>
              <a:rPr lang="ru-RU" dirty="0"/>
              <a:t>Нормы физиологической потребности в энергии и пищевых веществах для различных групп населения Российской Федерации»-  Методические рекомендации МР 2.3.1.2432-08,  которыми даются основные термины и определения и нормы  физиологических </a:t>
            </a:r>
            <a:r>
              <a:rPr lang="ru-RU" dirty="0" smtClean="0"/>
              <a:t>потребностей.</a:t>
            </a:r>
            <a:endParaRPr lang="ru-RU" dirty="0"/>
          </a:p>
        </p:txBody>
      </p:sp>
      <p:pic>
        <p:nvPicPr>
          <p:cNvPr id="13314" name="Picture 2" descr="https://zhiroder.info/wp-content/uploads/2019/10/Eta-shpargalka-pomozhet-vam-v-sostavlenii-raciona-pita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85" y="2377169"/>
            <a:ext cx="4025676" cy="38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126" y="1316736"/>
            <a:ext cx="10233209" cy="602216"/>
          </a:xfrm>
        </p:spPr>
        <p:txBody>
          <a:bodyPr/>
          <a:lstStyle/>
          <a:p>
            <a:pPr algn="ctr"/>
            <a:r>
              <a:rPr lang="ru-RU" sz="3600" dirty="0"/>
              <a:t>Концепции оптимального питания: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9093" y="2021983"/>
            <a:ext cx="10496281" cy="4572000"/>
          </a:xfrm>
        </p:spPr>
        <p:txBody>
          <a:bodyPr>
            <a:normAutofit/>
          </a:bodyPr>
          <a:lstStyle/>
          <a:p>
            <a:r>
              <a:rPr lang="ru-RU" dirty="0"/>
              <a:t>- энергетическая ценность рациона человека должна соответствовать </a:t>
            </a:r>
            <a:r>
              <a:rPr lang="ru-RU" dirty="0" err="1"/>
              <a:t>энерготратам</a:t>
            </a:r>
            <a:r>
              <a:rPr lang="ru-RU" dirty="0"/>
              <a:t> организма;</a:t>
            </a:r>
          </a:p>
          <a:p>
            <a:r>
              <a:rPr lang="ru-RU" dirty="0"/>
              <a:t>- величины потребления основных пищевых веществ - белков, жиров и углеводов </a:t>
            </a:r>
            <a:r>
              <a:rPr lang="ru-RU" dirty="0" smtClean="0"/>
              <a:t>должны </a:t>
            </a:r>
            <a:r>
              <a:rPr lang="ru-RU" dirty="0"/>
              <a:t>находиться в пределах физиологически необходимых соотношений между ними. В рационе предусматриваются физиологически необходимые количества животных белков - источников незаменимых аминокислот, физиологические пропорции ненасыщенных и полиненасыщенных жирных кислот, оптимальное количество витаминов;</a:t>
            </a:r>
          </a:p>
          <a:p>
            <a:r>
              <a:rPr lang="ru-RU" dirty="0"/>
              <a:t>- содержание макроэлементов и </a:t>
            </a:r>
            <a:r>
              <a:rPr lang="ru-RU" dirty="0" err="1"/>
              <a:t>эссенциальных</a:t>
            </a:r>
            <a:r>
              <a:rPr lang="ru-RU" dirty="0"/>
              <a:t> микроэлементов должно соответствовать их адекватным уровням потребления.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702366"/>
            <a:ext cx="10363200" cy="556591"/>
          </a:xfrm>
        </p:spPr>
        <p:txBody>
          <a:bodyPr/>
          <a:lstStyle/>
          <a:p>
            <a:pPr algn="ctr"/>
            <a:r>
              <a:rPr lang="ru-RU" sz="3600" dirty="0"/>
              <a:t>Белки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296" y="1842052"/>
            <a:ext cx="4996069" cy="418768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/>
              <a:t>В</a:t>
            </a:r>
            <a:r>
              <a:rPr lang="ru-RU" sz="2800" dirty="0" smtClean="0"/>
              <a:t>ысокомолекулярные </a:t>
            </a:r>
            <a:r>
              <a:rPr lang="ru-RU" sz="2800" dirty="0"/>
              <a:t>азотсодержащие биополимеры, состоящие </a:t>
            </a:r>
            <a:r>
              <a:rPr lang="ru-RU" sz="2800" dirty="0" smtClean="0"/>
              <a:t>из аминокислот</a:t>
            </a:r>
            <a:r>
              <a:rPr lang="ru-RU" sz="2800" dirty="0"/>
              <a:t>. Выполняют пластическую, энергетическую, каталитическую, гормональную, регуляторную, защитную, транспортную, энергетическую и другие функции.</a:t>
            </a:r>
          </a:p>
          <a:p>
            <a:endParaRPr lang="ru-RU" dirty="0"/>
          </a:p>
        </p:txBody>
      </p:sp>
      <p:pic>
        <p:nvPicPr>
          <p:cNvPr id="14338" name="Picture 2" descr="https://ru-static.z-dn.net/files/da7/24aaab642c2b77b8d56a48a516d418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2" y="1674451"/>
            <a:ext cx="5805854" cy="43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11368" y="682580"/>
            <a:ext cx="10663708" cy="564094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Потребность в белке - эволюционно сложившаяся доминанта в питании человека, обусловленная необходимостью обеспечивать оптимальный физиологический уровень поступления незаменимых аминокислот. При положительном азотистом балансе в периоды роста и развития организма, а также при интенсивных </a:t>
            </a:r>
            <a:r>
              <a:rPr lang="ru-RU" dirty="0" err="1"/>
              <a:t>репаративных</a:t>
            </a:r>
            <a:r>
              <a:rPr lang="ru-RU" dirty="0"/>
              <a:t> процессах потребность в белке на единицу массы тела выше, чем у взрослого здорового человека. Усвояемость белка - показатель, характеризующий долю абсорбированного в организме азота от общего количества, потребленного с пищей. Биологическая ценность - показатель качества белка, характеризующий степень задержки азота и эффективность его утилизации для растущего организма или для поддержания азотистого равновесия у взрослых. Качество белка определяется наличием в нем полного набора незаменимых аминокислот в определенном соотношении как между собой, так и с заменимыми аминокислотами. </a:t>
            </a:r>
            <a:endParaRPr lang="ru-RU" dirty="0" smtClean="0"/>
          </a:p>
          <a:p>
            <a:r>
              <a:rPr lang="ru-RU" dirty="0" smtClean="0"/>
              <a:t>1 </a:t>
            </a:r>
            <a:r>
              <a:rPr lang="ru-RU" dirty="0"/>
              <a:t>г белка при окислении в организме дает 4 ккал.</a:t>
            </a:r>
          </a:p>
          <a:p>
            <a:r>
              <a:rPr lang="ru-RU" dirty="0"/>
              <a:t>Физиологические потребности в белке детей до 1 года - 2,2 - 2,9 г/кг массы тела, детей старше 1 года от 36 до 87 г/сутки.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8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2391763/7ce79689-8dbb-4bc9-9d76-00b25506dd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2" y="723664"/>
            <a:ext cx="8179113" cy="61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244700"/>
            <a:ext cx="10363200" cy="772732"/>
          </a:xfrm>
        </p:spPr>
        <p:txBody>
          <a:bodyPr/>
          <a:lstStyle/>
          <a:p>
            <a:pPr algn="ctr"/>
            <a:r>
              <a:rPr lang="ru-RU" sz="4000" dirty="0"/>
              <a:t>Жиры (липиды)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609" y="1880315"/>
            <a:ext cx="6091706" cy="417275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600" dirty="0"/>
              <a:t>С</a:t>
            </a:r>
            <a:r>
              <a:rPr lang="ru-RU" sz="3600" dirty="0" smtClean="0"/>
              <a:t>ложные </a:t>
            </a:r>
            <a:r>
              <a:rPr lang="ru-RU" sz="3600" dirty="0"/>
              <a:t>эфиры глицерина и высших жирных карбоновых кислот являются важнейшими источниками энергии. До 95% всех липидов - простые нейтральные липиды (глицериды</a:t>
            </a:r>
            <a:r>
              <a:rPr lang="ru-RU" sz="3600" dirty="0" smtClean="0"/>
              <a:t>).</a:t>
            </a:r>
            <a:r>
              <a:rPr lang="ru-RU" sz="3600" dirty="0"/>
              <a:t> Жиры являются одной из важных составных частей клетки. Они обеспечивают основные энергетические траты организма, оказывают влияние на функцию сердечно-сосудистой и центральной нервной систем, процессы пищеварения, улучшают использование других пищевых веществ: белков, витаминов и минеральных солей; </a:t>
            </a:r>
            <a:r>
              <a:rPr lang="ru-RU" sz="3600" dirty="0" err="1"/>
              <a:t>т.е</a:t>
            </a:r>
            <a:r>
              <a:rPr lang="ru-RU" sz="3600" dirty="0"/>
              <a:t> принимают участие в сложных жизненных процессах, известных под общим названием «обмен веществ». Особенно важна роль жиров как носителей жирорастворимых витаминов А, Д, Е, К. </a:t>
            </a:r>
          </a:p>
        </p:txBody>
      </p:sp>
      <p:pic>
        <p:nvPicPr>
          <p:cNvPr id="15362" name="Picture 2" descr="https://static.tildacdn.com/tild3366-3962-4864-a262-363036323365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77" y="2163651"/>
            <a:ext cx="4788602" cy="31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3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34852"/>
            <a:ext cx="10363200" cy="618185"/>
          </a:xfrm>
        </p:spPr>
        <p:txBody>
          <a:bodyPr/>
          <a:lstStyle/>
          <a:p>
            <a:pPr algn="ctr"/>
            <a:r>
              <a:rPr lang="ru-RU" sz="3600" dirty="0"/>
              <a:t>Углеводы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9398" y="1159099"/>
            <a:ext cx="5331853" cy="522882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Углеводы  </a:t>
            </a:r>
            <a:r>
              <a:rPr lang="ru-RU" dirty="0"/>
              <a:t>являются основным энергетическим материалом. Они входят в состав клеток и тканей, принимают участие в обмене веществ. В их присутствии улучшается использование белков и жиров. Углеводы являются главным источником образования в организме мышечной энергии и служат для выработки тепла.</a:t>
            </a:r>
          </a:p>
          <a:p>
            <a:r>
              <a:rPr lang="ru-RU" dirty="0"/>
              <a:t>Источниками углеводов в питании служат главным образом продукты растительного происхождения - хлеб, крупы, картофель, овощи, фрукты, ягоды.</a:t>
            </a:r>
          </a:p>
          <a:p>
            <a:r>
              <a:rPr lang="ru-RU" dirty="0"/>
              <a:t>В питание детей нередко  имеет место избыточное количество углеводов. Это может  привести к нарушению деятельности нервной системы и обмене веществ. Предрасположение к болезням печени у детей часто зависит от избыточного  кормления их сладостями и кашами.</a:t>
            </a:r>
          </a:p>
          <a:p>
            <a:endParaRPr lang="ru-RU" dirty="0"/>
          </a:p>
        </p:txBody>
      </p:sp>
      <p:pic>
        <p:nvPicPr>
          <p:cNvPr id="16386" name="Picture 2" descr="https://street-sport.com/wp-content/uploads/2016/04/istochniki-uglevod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196773"/>
            <a:ext cx="5715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44" y="412124"/>
            <a:ext cx="10426392" cy="1017431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br>
              <a:rPr lang="ru-RU" dirty="0"/>
            </a:br>
            <a:r>
              <a:rPr lang="ru-RU" sz="3600" dirty="0"/>
              <a:t>Минеральные вещества – необходимая составная часть пищи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886" y="1738648"/>
            <a:ext cx="5138669" cy="472654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Они входят  в состав жидкостей организма и служат для регулирования процессов обмена веществ, поддерживают и регулируют многие жизненно-важные процессы организма; входят в состав всех клеток и тканей, в состав большого числа различных ферментов и гормонов, необходимы для правильного роста и развития костной, мышечной, кроветворной и нервной систем. При недостаточном поступлении в организм тех или иных минеральных веществ возникают тяжелые нарушения различных видов обмена. Особенно важно в детском организме таких минеральных веществ, как кальций, фосфор, железо, магний.</a:t>
            </a:r>
          </a:p>
          <a:p>
            <a:endParaRPr lang="ru-RU" dirty="0"/>
          </a:p>
        </p:txBody>
      </p:sp>
      <p:pic>
        <p:nvPicPr>
          <p:cNvPr id="17410" name="Picture 2" descr="http://tjagunsoch.ucoz.ru/Stolovaja/istochniki_mineralnykh_veshhestv_v_produktak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52" y="2305318"/>
            <a:ext cx="5797785" cy="32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0" y="618186"/>
            <a:ext cx="10168815" cy="1146220"/>
          </a:xfrm>
        </p:spPr>
        <p:txBody>
          <a:bodyPr/>
          <a:lstStyle/>
          <a:p>
            <a:pPr algn="ctr"/>
            <a:r>
              <a:rPr lang="ru-RU" dirty="0"/>
              <a:t>Витамины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884" y="2704664"/>
            <a:ext cx="10207451" cy="2846130"/>
          </a:xfrm>
        </p:spPr>
        <p:txBody>
          <a:bodyPr>
            <a:noAutofit/>
          </a:bodyPr>
          <a:lstStyle/>
          <a:p>
            <a:r>
              <a:rPr lang="ru-RU" sz="4000" dirty="0"/>
              <a:t>Г</a:t>
            </a:r>
            <a:r>
              <a:rPr lang="ru-RU" sz="4000" dirty="0" smtClean="0"/>
              <a:t>руппа </a:t>
            </a:r>
            <a:r>
              <a:rPr lang="ru-RU" sz="4000" dirty="0" err="1"/>
              <a:t>эссенциальных</a:t>
            </a:r>
            <a:r>
              <a:rPr lang="ru-RU" sz="4000" dirty="0"/>
              <a:t> микронутриентов, участвующих в регуляции и ферментативном обеспечении большинства метаболических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1750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62" y="260797"/>
            <a:ext cx="8452834" cy="63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8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09094"/>
            <a:ext cx="10363200" cy="437882"/>
          </a:xfrm>
        </p:spPr>
        <p:txBody>
          <a:bodyPr/>
          <a:lstStyle/>
          <a:p>
            <a:pPr algn="ctr"/>
            <a:r>
              <a:rPr lang="ru-RU" sz="3600" dirty="0" smtClean="0"/>
              <a:t>Витамин С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335" y="953038"/>
            <a:ext cx="6709893" cy="534473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ринимает </a:t>
            </a:r>
            <a:r>
              <a:rPr lang="ru-RU" dirty="0"/>
              <a:t>участие в белковом, углеводном и минеральном обменах, способствует росту тканей и клеток. Благодаря ему повышается устойчивость организма к вредных воздействиям внешней среды, и особенно к инфекционным агентам. Витамин  «С» легко разрушается под воздействием солнечного света, при нагревании и хранении. В качестве одной из эффективных мер профилактики </a:t>
            </a:r>
            <a:r>
              <a:rPr lang="ru-RU" dirty="0" err="1"/>
              <a:t>полигиповитаминозов</a:t>
            </a:r>
            <a:r>
              <a:rPr lang="ru-RU" dirty="0"/>
              <a:t>, улучшения иммунного статуса, нормализации обмена веществ, снижения заболеваемости и укрепления здоровья детей рекомендуется  прием поливитаминных препаратов.  В качестве минимально необходимой меры (при не обеспечении поливитаминными препаратами) в учреждениях, связанных с воспитанием, обучением и оздоровлением детей  рекомендовано проводить профилактическую витаминизацию детей аскорбиновой кислотой, норма выдачи данного витамина  составляет: для детей 1 - 3 лет – 35,0мг 3 - 6 лет – 50,0мг на 1 порцию ; с7до 11лет-60мг, с 11лет и старше-70мг. Аскорбиновая кислота вводится в компот после его охлаждения до температуры не выше 15 град. С (перед реализацией).</a:t>
            </a:r>
          </a:p>
          <a:p>
            <a:endParaRPr lang="ru-RU" dirty="0"/>
          </a:p>
        </p:txBody>
      </p:sp>
      <p:pic>
        <p:nvPicPr>
          <p:cNvPr id="18434" name="Picture 2" descr="https://ds05.infourok.ru/uploads/ex/0797/00028c1e-690902ce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732259"/>
            <a:ext cx="4663181" cy="34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09094"/>
            <a:ext cx="10363200" cy="347730"/>
          </a:xfrm>
        </p:spPr>
        <p:txBody>
          <a:bodyPr/>
          <a:lstStyle/>
          <a:p>
            <a:pPr algn="ctr"/>
            <a:r>
              <a:rPr lang="ru-RU" sz="3600" dirty="0" smtClean="0"/>
              <a:t>Витамин 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3640" y="888643"/>
            <a:ext cx="5512157" cy="54477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ринимает </a:t>
            </a:r>
            <a:r>
              <a:rPr lang="ru-RU" dirty="0"/>
              <a:t>участие в синтезе белка, обмене липидов, тесно связан с процессами нормального роста детей, повышает устойчивость организма к инфекциям, участвует в образовании зрительного пигмента.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недостаточном поступлении понижается сопротивляемость заболеваниям, замедляется рост, снижается зрение. Содержится витамин А в основном в продуктах животного происхождения: печень, яичный желток, сливочное масло, сливки, сметана, молоко. В организме человека витамин А  может образовываться  из другого вещества, называемого каротином; источником которого служат  овощи, зелень и некоторые фрукты: красная морковь, красный перец, петрушка, зеленый лук, помидоры, петрушка, абрикосы, мандарины, апельсины. Однако, если не употреблять жиров, то каротин, хотя и превратится   в витамин А,  не будет использован, так как  он растворяется только в жире.</a:t>
            </a:r>
          </a:p>
          <a:p>
            <a:endParaRPr lang="ru-RU" dirty="0"/>
          </a:p>
        </p:txBody>
      </p:sp>
      <p:pic>
        <p:nvPicPr>
          <p:cNvPr id="19458" name="Picture 2" descr="https://ds05.infourok.ru/uploads/ex/033c/0008b5cb-9994ac24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56" y="1345508"/>
            <a:ext cx="5675735" cy="42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705247"/>
          </a:xfrm>
        </p:spPr>
        <p:txBody>
          <a:bodyPr/>
          <a:lstStyle/>
          <a:p>
            <a:pPr algn="ctr"/>
            <a:r>
              <a:rPr lang="ru-RU" sz="3600" dirty="0" smtClean="0"/>
              <a:t>Витамин Д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318197"/>
            <a:ext cx="10883850" cy="3863661"/>
          </a:xfrm>
        </p:spPr>
        <p:txBody>
          <a:bodyPr>
            <a:normAutofit/>
          </a:bodyPr>
          <a:lstStyle/>
          <a:p>
            <a:r>
              <a:rPr lang="ru-RU" sz="2800" dirty="0" err="1"/>
              <a:t>П</a:t>
            </a:r>
            <a:r>
              <a:rPr lang="ru-RU" sz="2800" dirty="0" err="1" smtClean="0"/>
              <a:t>егулирует</a:t>
            </a:r>
            <a:r>
              <a:rPr lang="ru-RU" sz="2800" dirty="0" smtClean="0"/>
              <a:t> </a:t>
            </a:r>
            <a:r>
              <a:rPr lang="ru-RU" sz="2800" dirty="0"/>
              <a:t>обмен кальция и фосфора, стимулирует рост костной ткани. При недостатке витамина Д возникают симптомы рахита, снижается мышечный тонус, происходит запоздалое прорезывание зубов.  Содержится витамин Д в продуктах животного происхождения : сыре, сливочном масле, яичном желтке, печени (особенно печени трески),  в жирных  рыбах- палтус, лосось, тунец, скумбрия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21972"/>
            <a:ext cx="10363200" cy="515155"/>
          </a:xfrm>
        </p:spPr>
        <p:txBody>
          <a:bodyPr/>
          <a:lstStyle/>
          <a:p>
            <a:pPr algn="ctr"/>
            <a:r>
              <a:rPr lang="ru-RU" sz="3600" dirty="0" smtClean="0"/>
              <a:t>Роль воды для организма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487" y="1468192"/>
            <a:ext cx="5293217" cy="4623514"/>
          </a:xfrm>
        </p:spPr>
        <p:txBody>
          <a:bodyPr>
            <a:normAutofit fontScale="92500"/>
          </a:bodyPr>
          <a:lstStyle/>
          <a:p>
            <a:r>
              <a:rPr lang="ru-RU" dirty="0"/>
              <a:t>Н</a:t>
            </a:r>
            <a:r>
              <a:rPr lang="ru-RU" dirty="0" smtClean="0"/>
              <a:t>еобходима </a:t>
            </a:r>
            <a:r>
              <a:rPr lang="ru-RU" dirty="0"/>
              <a:t>растущему организму, так как все процессы превращения веществ совершаются  в водной среде. Для организма вредно как  резкое ограничение воды, так и чрезмерное её употребление. Резкое ограничение вредно потому, что вода является  одной из составных частей всякой живой ткани. При избыточном  количестве- повышается нагрузка на сердечно-сосудистую  и выделительные системы, </a:t>
            </a:r>
            <a:r>
              <a:rPr lang="ru-RU" dirty="0" err="1"/>
              <a:t>т.е</a:t>
            </a:r>
            <a:r>
              <a:rPr lang="ru-RU" dirty="0"/>
              <a:t> на почки и кожу. Кроме того, с водой из организма  при обильном питье выводятся  минеральные вещества и водорастворимые витамины.</a:t>
            </a:r>
          </a:p>
          <a:p>
            <a:endParaRPr lang="ru-RU" dirty="0"/>
          </a:p>
        </p:txBody>
      </p:sp>
      <p:pic>
        <p:nvPicPr>
          <p:cNvPr id="20482" name="Picture 2" descr="https://ds04.infourok.ru/uploads/ex/04b0/0003ae2f-738805f6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47" y="1522449"/>
            <a:ext cx="5737259" cy="43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524943"/>
          </a:xfrm>
        </p:spPr>
        <p:txBody>
          <a:bodyPr/>
          <a:lstStyle/>
          <a:p>
            <a:pPr algn="ctr"/>
            <a:r>
              <a:rPr lang="ru-RU" sz="3600" dirty="0" smtClean="0"/>
              <a:t>Роль фруктов, ягод, овощей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9549" y="1957589"/>
            <a:ext cx="11230378" cy="4340180"/>
          </a:xfrm>
        </p:spPr>
        <p:txBody>
          <a:bodyPr>
            <a:normAutofit fontScale="92500"/>
          </a:bodyPr>
          <a:lstStyle/>
          <a:p>
            <a:r>
              <a:rPr lang="ru-RU" dirty="0"/>
              <a:t>Калорийность свежих фруктов и ягод относительно невелика, в них содержится мало белка и практически отсутствует жир. Находящиеся в них легкоусвояемые  углеводы, витамины и минеральные соли позволяют отнести эти продукты не только к вкусовым, но и к питательным.</a:t>
            </a:r>
          </a:p>
          <a:p>
            <a:r>
              <a:rPr lang="ru-RU" dirty="0"/>
              <a:t>Среди овощей более калорийны корнеплоды и клубни, менее- овощи, произрастающие на земле: огурцы, баклажаны, кабачки, помидоры и др.</a:t>
            </a:r>
          </a:p>
          <a:p>
            <a:r>
              <a:rPr lang="ru-RU" dirty="0"/>
              <a:t>Фрукты, ягоды, арбузы, дыни и помидоры имеют в своем составе кислоты - лимонную яблочную, винную и др., которые способствуют пищеварению, благодаря возбуждающему действию на слизистую желудка и кишечника.</a:t>
            </a:r>
          </a:p>
          <a:p>
            <a:r>
              <a:rPr lang="ru-RU" dirty="0"/>
              <a:t>Плоды и овощи являются ценным источником различных витаминов и минеральных солей</a:t>
            </a:r>
            <a:r>
              <a:rPr lang="ru-RU" dirty="0" smtClean="0"/>
              <a:t>.</a:t>
            </a:r>
          </a:p>
          <a:p>
            <a:r>
              <a:rPr lang="ru-RU" dirty="0"/>
              <a:t>Овощи, фрукты и ягоды необходимо употреблять в течение всего года. Для обеспечения этой возможности квасят капусту, солят огурцы, помидоры, арбузы, мочат яблоки; замораживают и сушат плодовые и овощные культуры.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2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865" y="960627"/>
            <a:ext cx="50399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Неинфекционные заболевания являются ведущей причиной временной нетрудоспособности, инвалидности и смертности населения,  как в мире, так и в Российской Федерации. К неинфекционным заболеваниям </a:t>
            </a:r>
            <a:r>
              <a:rPr lang="ru-RU" dirty="0" smtClean="0">
                <a:latin typeface="Times New Roman"/>
                <a:ea typeface="Times New Roman"/>
              </a:rPr>
              <a:t>относятся  </a:t>
            </a:r>
            <a:r>
              <a:rPr lang="ru-RU" dirty="0">
                <a:latin typeface="Times New Roman"/>
                <a:ea typeface="Times New Roman"/>
              </a:rPr>
              <a:t>сердечно-сосудистые заболевания, злокачественные новообразования, хронические болезни органов дыхания и сахарный диабет. В 2018 году вклад в общую смертность болезней системы кровообращения составил 46,8%, новообразований - 16,3%, болезней органов пищеварения - 5,2% болезней органов дыхания - 3,3%.</a:t>
            </a:r>
            <a:endParaRPr lang="ru-RU" sz="1200" dirty="0">
              <a:latin typeface="Arial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Широкомасштабные эпидемиологические исследования структуры питания и пищевого статуса детей и подростков, проведенные в последние годы специалистами ФГБНУ "НИИ питания" и других медицинских учреждений страны, указывают на существенные недостатки в организации питания детей разного возраста.</a:t>
            </a:r>
            <a:endParaRPr lang="ru-RU" sz="1200" dirty="0">
              <a:effectLst/>
              <a:latin typeface="Arial"/>
              <a:ea typeface="Times New Roman"/>
            </a:endParaRPr>
          </a:p>
        </p:txBody>
      </p:sp>
      <p:pic>
        <p:nvPicPr>
          <p:cNvPr id="3074" name="Picture 2" descr="http://kbsmp76.ru/about/zdorovaya_yaroslaviya/z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9" y="1501584"/>
            <a:ext cx="5717063" cy="395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218942"/>
            <a:ext cx="10363200" cy="592427"/>
          </a:xfrm>
        </p:spPr>
        <p:txBody>
          <a:bodyPr/>
          <a:lstStyle/>
          <a:p>
            <a:pPr algn="ctr"/>
            <a:r>
              <a:rPr lang="ru-RU" sz="2400" dirty="0"/>
              <a:t>Усвояемость пищевых веществ и использование их организмом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065" y="1133341"/>
            <a:ext cx="5795493" cy="516442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Усвояемость пищи зависит от её состава, соотношения в ней отдельных веществ и способов её кулинарной обработки, а также от состояния органов пищеварения.</a:t>
            </a:r>
          </a:p>
          <a:p>
            <a:r>
              <a:rPr lang="ru-RU" dirty="0"/>
              <a:t>Пища, красиво оформленная, обладающая приятным ароматом, способствует  выделению желудочного сока ещё до еды, поэтому, попадая в желудок, она уже находит подготовленную среду для лучшего  своего использования. Уже при виде такой пищи и при ощущении её запаха начинает выделяться слюна. Выражение «слюнки текут» вполне обосновано физиологически. Большое значение для усвоения пищи имеет её разнообразие и вкус. Чем пища вкуснее, тем лучше она переваривается и усваивается. Однообразная пища быстро надоедает, не вызывает аппетита и хуже переваривается; она не может обеспечить нормальное содержание всех необходимых организму веществ.</a:t>
            </a:r>
          </a:p>
          <a:p>
            <a:endParaRPr lang="ru-RU" dirty="0"/>
          </a:p>
        </p:txBody>
      </p:sp>
      <p:pic>
        <p:nvPicPr>
          <p:cNvPr id="1026" name="Picture 2" descr="https://cf2.ppt-online.org/files2/slide/6/6uUA8Pd4GysFlXgW15hTjtVnaovEzN79cmH0rJ/slid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25" y="1481069"/>
            <a:ext cx="5433374" cy="40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5" y="138447"/>
            <a:ext cx="8427076" cy="63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90152"/>
            <a:ext cx="10363200" cy="1339403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400" dirty="0"/>
              <a:t>Требования к организации питания в организованных детских коллективах.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4699" y="1339403"/>
            <a:ext cx="6452315" cy="508715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Общие принципы здорового питания детей, которые могут обеспечить наиболее эффективную роль алиментарного фактора в поддержании их здоровья следующие: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адекватная энергетическая ценность рационов, соответствующая </a:t>
            </a:r>
            <a:r>
              <a:rPr lang="ru-RU" dirty="0" err="1"/>
              <a:t>энергозатратам</a:t>
            </a:r>
            <a:r>
              <a:rPr lang="ru-RU" dirty="0"/>
              <a:t> детей;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сбалансированность рациона по всем заменимым и незаменимым пищевым факторам, включая белки и аминокислоты, пищевые жиры и жирные кислоты, витамины, минеральные соли и микроэлементы;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максимальное разнообразие рациона, являющееся основным условием обеспечения его сбалансированности;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оптимальный режим питания;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адекватная технологическая и кулинарная обработка продуктов и блюд, обеспечивающая их высокие вкусовые достоинства и сохранность исходной пищевой ценности</a:t>
            </a:r>
            <a:r>
              <a:rPr lang="ru-RU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учет индивидуальных особенностей детей (в </a:t>
            </a:r>
            <a:r>
              <a:rPr lang="ru-RU" dirty="0" err="1"/>
              <a:t>т.ч</a:t>
            </a:r>
            <a:r>
              <a:rPr lang="ru-RU" dirty="0"/>
              <a:t>. непереносимость ими отдельных продуктов и блюд);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s://zmsk.mos.ru/upload/medialibrary/9ff/aiv_0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79" y="2305318"/>
            <a:ext cx="4331533" cy="28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34" y="218941"/>
            <a:ext cx="9846843" cy="515155"/>
          </a:xfrm>
        </p:spPr>
        <p:txBody>
          <a:bodyPr/>
          <a:lstStyle/>
          <a:p>
            <a:pPr algn="ctr"/>
            <a:r>
              <a:rPr lang="ru-RU" sz="3600" dirty="0" smtClean="0"/>
              <a:t>Питание в школе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790" y="785611"/>
            <a:ext cx="6156100" cy="591998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Горячее питание во время пребывания детей в школе является одним из важнейших условий поддержания  их здоровья и способности к эффективному обучению.</a:t>
            </a:r>
          </a:p>
          <a:p>
            <a:r>
              <a:rPr lang="ru-RU" dirty="0"/>
              <a:t>При организации питания детей школьного возраста, обучающихся в образовательных учреждениях, следует иметь в виду следующие основные медико-биологические требования: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рацион должен состоять из завтрака и обеда и обеспечивать 20 - 25 и 30 - 35% суточной потребности в энергии соответственно, а по содержанию белков, жиров, углеводов, витаминов, минеральных солей и микроэлементов завтрак и обед в сумме должны обеспечивать 55 - 60% рекомендуемых суточных физиологических норм потребности;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рационы должны быть дифференцированы по своей энергетической ценности, содержанию белков, жиров, углеводов, витаминов, минеральных солей и микроэлементов в зависимости от возраста детей (для 7 - 11 лет и 11 - 18 лет);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необходимо соблюдение режима питания - завтрак перед уходом в школу, второй завтрак в школе (в 10 - 11 ч), необходимый для восполнения </a:t>
            </a:r>
            <a:r>
              <a:rPr lang="ru-RU" dirty="0" err="1"/>
              <a:t>энергозатрат</a:t>
            </a:r>
            <a:r>
              <a:rPr lang="ru-RU" dirty="0"/>
              <a:t> и запасов пищевых веществ, интенсивно расходуемых в процессе обучения; обед (дома или в школе), полдник и ужин (не позднее,  чем за 2 часа до сна).</a:t>
            </a:r>
          </a:p>
          <a:p>
            <a:endParaRPr lang="ru-RU" dirty="0"/>
          </a:p>
        </p:txBody>
      </p:sp>
      <p:sp>
        <p:nvSpPr>
          <p:cNvPr id="4" name="AutoShape 2" descr="https://raivest.ru/wp-content/uploads/2020/02/img_0116-1024x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7" y="2305878"/>
            <a:ext cx="5384379" cy="35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2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24248" y="824247"/>
            <a:ext cx="9903853" cy="544776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Школьный завтрак должен состоять из закуски, горячего блюда и горячего напитка, рекомендуется включать овощи и фрукты. Обед должен включать закуску, первое, второе (основное горячее блюдо из мяса, рыбы или птицы) и сладкое блюдо. В качестве закуски следует использовать салат из огурцов, помидоров, свежей или квашеной капусты, моркови, свеклы и т.п. с добавлением свежей зелени. В качестве закуски допускается использовать </a:t>
            </a:r>
            <a:r>
              <a:rPr lang="ru-RU" dirty="0" err="1"/>
              <a:t>порционированные</a:t>
            </a:r>
            <a:r>
              <a:rPr lang="ru-RU" dirty="0"/>
              <a:t> овощи (дополнительный гарнир). Для улучшения вкуса в салат можно добавлять свежие или сухие фрукты: яблоки, чернослив, изюм и орехи. В полдник рекомендуется включать в меню напиток (молоко, кисломолочные продукты, кисели, соки) с булочными или кондитерскими изделиями без крема. Для детей с круглосуточным пребыванием ужин должен состоять из овощного (творожного) блюда или каши; основного второго блюда (мясо, рыба или птица), напитка (чай, сок, кисель). Дополнительно рекомендуется включать в качестве второго ужина фрукты или кисломолочные продукты и булочные или кондитерские изделия без крема.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7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9" y="193184"/>
            <a:ext cx="9962752" cy="2395856"/>
          </a:xfrm>
        </p:spPr>
        <p:txBody>
          <a:bodyPr/>
          <a:lstStyle/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приготовления блюд необходимо использовать пищевые продукты в соответствии с рекомендуемым «ассортиментом основных пищевых продуктов для использования в питании детей»: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8186" y="1764406"/>
            <a:ext cx="6336406" cy="425002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Мясо и мясопродукты:</a:t>
            </a:r>
          </a:p>
          <a:p>
            <a:r>
              <a:rPr lang="ru-RU" dirty="0"/>
              <a:t>- говядина I категории, телятина,  нежирные сорта свинины и баранины;</a:t>
            </a:r>
          </a:p>
          <a:p>
            <a:r>
              <a:rPr lang="ru-RU" dirty="0"/>
              <a:t>- мясо птицы охлажденное (курица, индейка),  мясо кролика,</a:t>
            </a:r>
          </a:p>
          <a:p>
            <a:r>
              <a:rPr lang="ru-RU" dirty="0"/>
              <a:t>- сосиски, сардельки (говяжьи), колбасы вареные для детского питания, не чаще, чем 1 - 2 раза в неделю - после тепловой обработки;</a:t>
            </a:r>
          </a:p>
          <a:p>
            <a:r>
              <a:rPr lang="ru-RU" dirty="0"/>
              <a:t>- субпродукты говяжьи (печень, язык).</a:t>
            </a:r>
          </a:p>
          <a:p>
            <a:r>
              <a:rPr lang="ru-RU" dirty="0"/>
              <a:t>Рыба и рыбопродукты - треска, горбуша, лосось, хек, минтай, ледяная рыба, судак, сельдь (соленая), морепродукты.</a:t>
            </a:r>
          </a:p>
          <a:p>
            <a:r>
              <a:rPr lang="ru-RU" dirty="0"/>
              <a:t> </a:t>
            </a:r>
          </a:p>
        </p:txBody>
      </p:sp>
      <p:pic>
        <p:nvPicPr>
          <p:cNvPr id="21508" name="Picture 4" descr="https://avatars.mds.yandex.net/get-pdb/216365/fa65a489-da17-4514-8499-ed39de5dd0c5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9" y="1951463"/>
            <a:ext cx="4592346" cy="32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73487" y="695459"/>
            <a:ext cx="5550795" cy="585988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Яйца куриные - в виде омлетов или в вареном виде.</a:t>
            </a:r>
          </a:p>
          <a:p>
            <a:r>
              <a:rPr lang="ru-RU" dirty="0"/>
              <a:t>Молоко и молочные продукты:</a:t>
            </a:r>
          </a:p>
          <a:p>
            <a:r>
              <a:rPr lang="ru-RU" dirty="0"/>
              <a:t>- молоко (2,5%, 3,2% жирности), пастеризованное, стерилизованное; сгущенное молоко (цельное и с сахаром), сгущенно-вареное молоко;</a:t>
            </a:r>
          </a:p>
          <a:p>
            <a:r>
              <a:rPr lang="ru-RU" dirty="0"/>
              <a:t>- творог не более 9% жирности с кислотностью не более 150 °T - после термической обработки; творог и творожные изделия промышленного выпуска в мелкоштучной упаковке;</a:t>
            </a:r>
          </a:p>
          <a:p>
            <a:r>
              <a:rPr lang="ru-RU" dirty="0"/>
              <a:t>- сыр неострых сортов (твердый, полутвердый, мягкий, плавленый - для питания детей дошкольного возраста);</a:t>
            </a:r>
          </a:p>
          <a:p>
            <a:r>
              <a:rPr lang="ru-RU" dirty="0"/>
              <a:t>- сметана (10%, 15% жирности) - после термической обработки;</a:t>
            </a:r>
          </a:p>
          <a:p>
            <a:r>
              <a:rPr lang="ru-RU" dirty="0"/>
              <a:t>- кисломолочные продукты промышленного выпуска; ряженка, варенец, </a:t>
            </a:r>
            <a:r>
              <a:rPr lang="ru-RU" dirty="0" err="1"/>
              <a:t>бифидок</a:t>
            </a:r>
            <a:r>
              <a:rPr lang="ru-RU" dirty="0"/>
              <a:t>, кефир, йогурты, простокваша; сливки (10% жирности);  мороженое (молочное, сливочное)</a:t>
            </a:r>
          </a:p>
          <a:p>
            <a:endParaRPr lang="ru-RU" dirty="0"/>
          </a:p>
        </p:txBody>
      </p:sp>
      <p:pic>
        <p:nvPicPr>
          <p:cNvPr id="22530" name="Picture 2" descr="https://avatars.mds.yandex.net/get-altay/247136/2a0000015b17532d1d82b24c218528867441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09" y="1378777"/>
            <a:ext cx="5935517" cy="30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89397" y="1043190"/>
            <a:ext cx="5808373" cy="549927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Пищевые жиры:</a:t>
            </a:r>
          </a:p>
          <a:p>
            <a:r>
              <a:rPr lang="ru-RU" dirty="0"/>
              <a:t>- сливочное масло (72,5%, 82,5% жирности);</a:t>
            </a:r>
          </a:p>
          <a:p>
            <a:r>
              <a:rPr lang="ru-RU" dirty="0"/>
              <a:t>- растительное масло (подсолнечное, кукурузное, соевое - только рафинированное; рапсовое, оливковое) - в салаты, винегреты, сельдь, вторые блюда; маргарин ограниченно для выпечки.</a:t>
            </a:r>
          </a:p>
          <a:p>
            <a:r>
              <a:rPr lang="ru-RU" dirty="0"/>
              <a:t>Кондитерские изделия:</a:t>
            </a:r>
          </a:p>
          <a:p>
            <a:r>
              <a:rPr lang="ru-RU" dirty="0"/>
              <a:t>- зефир, пастила, мармелад; шоколад и шоколадные конфеты - не чаще одного раза в неделю;</a:t>
            </a:r>
          </a:p>
          <a:p>
            <a:r>
              <a:rPr lang="ru-RU" dirty="0"/>
              <a:t>- галеты, печенье, крекеры, вафли, пряники, кексы (предпочтительнее с минимальным количеством пищевых </a:t>
            </a:r>
            <a:r>
              <a:rPr lang="ru-RU" dirty="0" err="1"/>
              <a:t>ароматизаторов</a:t>
            </a:r>
            <a:r>
              <a:rPr lang="ru-RU" dirty="0"/>
              <a:t> и красителей);</a:t>
            </a:r>
          </a:p>
          <a:p>
            <a:r>
              <a:rPr lang="ru-RU" dirty="0"/>
              <a:t>- пирожные, торты (песочные и бисквитные, без крема); джемы, варенье, повидло, мед - промышленного выпуска.</a:t>
            </a:r>
          </a:p>
          <a:p>
            <a:endParaRPr lang="ru-RU" dirty="0"/>
          </a:p>
        </p:txBody>
      </p:sp>
      <p:pic>
        <p:nvPicPr>
          <p:cNvPr id="23554" name="Picture 2" descr="https://pbs.twimg.com/media/DgDjZFZWkAA7vIh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0" y="1429220"/>
            <a:ext cx="4749039" cy="41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89397" y="540913"/>
            <a:ext cx="4365938" cy="588564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Овощи:</a:t>
            </a:r>
          </a:p>
          <a:p>
            <a:r>
              <a:rPr lang="ru-RU" dirty="0"/>
              <a:t>- овощи свежие: картофель, капуста белокочанная, капуста краснокочанная, капуста цветная, брюссельская, брокколи, капуста морская, морковь, свекла, огурцы, томаты, перец сладкий, кабачки, баклажаны, патиссоны, лук (зеленый и репчатый), чеснок (с учетом индивидуальной переносимости), петрушка, укроп, листовой салат, щавель, шпинат, сельдерей, брюква, репа, редис, редька, тыква, коренья белые сушеные, томатная паста, томат-пюре;</a:t>
            </a:r>
          </a:p>
          <a:p>
            <a:r>
              <a:rPr lang="ru-RU" dirty="0"/>
              <a:t>- овощи быстрозамороженные (очищенные полуфабрикаты): картофель, капуста цветная, брюссельская, брокколи, капуста морская, морковь, свекла, перец сладкий, кабачки, баклажаны, лук (репчатый), шпинат, сельдерей, тыква, горошек зеленый, фасоль стручковая.</a:t>
            </a:r>
          </a:p>
          <a:p>
            <a:endParaRPr lang="ru-RU" dirty="0"/>
          </a:p>
        </p:txBody>
      </p:sp>
      <p:pic>
        <p:nvPicPr>
          <p:cNvPr id="24578" name="Picture 2" descr="https://avatars.mds.yandex.net/get-zen_doc/53963/pub_5b36322683c62400a9163f2a_5b363782bb0ed600ac85b86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55" y="1754897"/>
            <a:ext cx="5813808" cy="44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695459" y="1596980"/>
            <a:ext cx="4855335" cy="448184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Фрукты:</a:t>
            </a:r>
          </a:p>
          <a:p>
            <a:r>
              <a:rPr lang="ru-RU" dirty="0"/>
              <a:t>- яблоки, груши, бананы, слива, персики, абрикосы, ягоды (за исключением клубники, в том числе быстрозамороженные);</a:t>
            </a:r>
          </a:p>
          <a:p>
            <a:r>
              <a:rPr lang="ru-RU" dirty="0"/>
              <a:t>- цитрусовые (апельсины, мандарины, лимоны) - с учетом индивидуальной переносимости;</a:t>
            </a:r>
          </a:p>
          <a:p>
            <a:r>
              <a:rPr lang="ru-RU" dirty="0"/>
              <a:t>- тропические фрукты (манго, киви, ананас, гуава) - с учетом индивидуальной переносимости; сухофрукты.</a:t>
            </a:r>
          </a:p>
          <a:p>
            <a:r>
              <a:rPr lang="ru-RU" dirty="0"/>
              <a:t>Бобовые: горох, фасоль, соя, чечевица.</a:t>
            </a:r>
          </a:p>
          <a:p>
            <a:r>
              <a:rPr lang="ru-RU" dirty="0"/>
              <a:t>Орехи: миндаль, фундук, ядро грецкого ореха.</a:t>
            </a:r>
          </a:p>
          <a:p>
            <a:endParaRPr lang="ru-RU" dirty="0"/>
          </a:p>
        </p:txBody>
      </p:sp>
      <p:pic>
        <p:nvPicPr>
          <p:cNvPr id="25602" name="Picture 2" descr="https://avatars.mds.yandex.net/get-zen_doc/244664/pub_59651a2c8146c135aa12eccc_59651a6a4ffd13f35c4fdd4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6" y="1841679"/>
            <a:ext cx="5996144" cy="39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Основные проблемы в организации питания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600" y="1935480"/>
            <a:ext cx="4657859" cy="438912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Серьезной проблемой является избыточное потребление сахара и кондитерских изделий, жира и продуктов с высоким содержанием поваренной соли на фоне сохраняющегося дефицита ряда микронутриентов и, в частности, витаминов C, B</a:t>
            </a:r>
            <a:r>
              <a:rPr lang="ru-RU" baseline="-25000" dirty="0"/>
              <a:t>1</a:t>
            </a:r>
            <a:r>
              <a:rPr lang="ru-RU" dirty="0"/>
              <a:t>, B</a:t>
            </a:r>
            <a:r>
              <a:rPr lang="ru-RU" baseline="-25000" dirty="0"/>
              <a:t>2</a:t>
            </a:r>
            <a:r>
              <a:rPr lang="ru-RU" dirty="0"/>
              <a:t>, -каротина; железа, кальция (у 30 - 40% детей); йода (у 70 - 80% детей), а также полиненасыщенных жирных кислот (ПНЖК), пищевых волокон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80" y="2279560"/>
            <a:ext cx="5074273" cy="380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1972" y="1262130"/>
            <a:ext cx="5975797" cy="520306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Соки и напитки:</a:t>
            </a:r>
          </a:p>
          <a:p>
            <a:r>
              <a:rPr lang="ru-RU" dirty="0"/>
              <a:t>- натуральные отечественные и импортные соки и нектары промышленного выпуска (осветленные и с мякотью);</a:t>
            </a:r>
          </a:p>
          <a:p>
            <a:r>
              <a:rPr lang="ru-RU" dirty="0"/>
              <a:t>- напитки промышленного выпуска на основе натуральных фруктов;</a:t>
            </a:r>
          </a:p>
          <a:p>
            <a:r>
              <a:rPr lang="ru-RU" dirty="0"/>
              <a:t>- витаминизированные напитки промышленного выпуска без консервантов и искусственных пищевых добавок; кофе (суррогатный), какао, чай.</a:t>
            </a:r>
          </a:p>
          <a:p>
            <a:r>
              <a:rPr lang="ru-RU" dirty="0"/>
              <a:t>Консервы:</a:t>
            </a:r>
          </a:p>
          <a:p>
            <a:r>
              <a:rPr lang="ru-RU" dirty="0"/>
              <a:t>- говядина тушеная (в виде исключения при отсутствии мяса) для приготовления первых блюд);</a:t>
            </a:r>
          </a:p>
          <a:p>
            <a:r>
              <a:rPr lang="ru-RU" dirty="0"/>
              <a:t>- лосось, сайра (для приготовления супов); компоты, фрукты дольками;</a:t>
            </a:r>
          </a:p>
          <a:p>
            <a:r>
              <a:rPr lang="ru-RU" dirty="0"/>
              <a:t>- баклажанная и кабачковая икра для детского питания; зеленый горошек; кукуруза сахарная;</a:t>
            </a:r>
          </a:p>
          <a:p>
            <a:r>
              <a:rPr lang="ru-RU" dirty="0"/>
              <a:t>- фасоль стручковая консервированная; томаты и огурцы соленые.</a:t>
            </a:r>
          </a:p>
          <a:p>
            <a:r>
              <a:rPr lang="ru-RU" dirty="0"/>
              <a:t>Хлеб (ржаной, пшеничный или из смеси муки, предпочтительно обогащенный), крупы, макаронные изделия - все виды без ограничения.</a:t>
            </a:r>
          </a:p>
          <a:p>
            <a:r>
              <a:rPr lang="ru-RU" dirty="0"/>
              <a:t>Соль поваренная йодированная</a:t>
            </a:r>
          </a:p>
          <a:p>
            <a:endParaRPr lang="ru-RU" dirty="0"/>
          </a:p>
        </p:txBody>
      </p:sp>
      <p:pic>
        <p:nvPicPr>
          <p:cNvPr id="26626" name="Picture 2" descr="https://img5.goodfon.ru/original/2048x2048/1/8e/bokaly-stakany-soki-napitki-listia-limon-apelsin-iabloko-g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66" y="1302315"/>
            <a:ext cx="4776514" cy="47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549" y="90152"/>
            <a:ext cx="10490787" cy="2589040"/>
          </a:xfrm>
        </p:spPr>
        <p:txBody>
          <a:bodyPr/>
          <a:lstStyle/>
          <a:p>
            <a:pPr algn="ctr"/>
            <a:r>
              <a:rPr lang="ru-RU" sz="2400" dirty="0"/>
              <a:t>Для предотвращения возникновения и распространения инфекционных и массовых неинфекционных заболеваний (отравлений) и в соответствии с принципами щадящего не допускается использовать  пищевые продукты и изготавливать блюда и кулинарные изделия:</a:t>
            </a:r>
            <a:r>
              <a:rPr lang="ru-RU" dirty="0"/>
              <a:t/>
            </a:r>
            <a:br>
              <a:rPr lang="ru-RU" dirty="0"/>
            </a:br>
            <a:endParaRPr lang="ru-RU" sz="1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53792" y="2678806"/>
            <a:ext cx="6452315" cy="3747752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изготовление на пищеблоке  творога и других кисломолочных продуктов, а также блинчиков с мясом или с творогом, макарон по-флотски, макарон с рубленным яйцом, яичницы-глазуньи, холодных напитков и морсов из плодово-ягодного сырья (без термической обработки), форшмаков из сельди, студней, паштетов,  заливных блюд (мясных и рыбных); окрошек и холодных супов;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использование остатков пищи от предыдущего приема и пищи, приготовленной накануне; пищевых продуктов с истекшими сроками годности и явными признаками недоброкачественности (порчи); овощей и фруктов с наличием плесени и признаками гнили;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 мясо и субпродукты всех видов сельскохозяйственных животных, птицу, рыбу и яйцо, не прошедшие ветеринарный контроль; </a:t>
            </a:r>
          </a:p>
          <a:p>
            <a:endParaRPr lang="ru-RU" dirty="0"/>
          </a:p>
        </p:txBody>
      </p:sp>
      <p:pic>
        <p:nvPicPr>
          <p:cNvPr id="4098" name="Picture 2" descr="https://gazetaingush.ru/sites/default/files/pubs/obshchestvo/20170703-zhara-eto-blagopriyatnaya-sreda-dlya-bakteriy-i-mikrobov/pishchevoeotravl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61" y="2705689"/>
            <a:ext cx="4946382" cy="32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248" y="612845"/>
            <a:ext cx="1083113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ЗАПРЕЩЕНЫ: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мясо </a:t>
            </a:r>
            <a:r>
              <a:rPr lang="ru-RU" sz="2000" dirty="0"/>
              <a:t>диких животных,  субпродукты (кроме печени, языка, сердца);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кровяные </a:t>
            </a:r>
            <a:r>
              <a:rPr lang="ru-RU" sz="2000" dirty="0"/>
              <a:t>и ливерные колбасы (в питании детей образовательных учреждений- сырокопченые мясные гастрономические изделия и колбасы;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дошкольном учреждении можно использовать только вареные колбасы для детей с 3хлет) 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непотрошеная </a:t>
            </a:r>
            <a:r>
              <a:rPr lang="ru-RU" sz="2000" dirty="0"/>
              <a:t>птица;  мясо водоплавающих птиц</a:t>
            </a:r>
            <a:r>
              <a:rPr lang="ru-RU" sz="2000" dirty="0" smtClean="0"/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изделия </a:t>
            </a:r>
            <a:r>
              <a:rPr lang="ru-RU" sz="2000" dirty="0"/>
              <a:t>из мясной </a:t>
            </a:r>
            <a:r>
              <a:rPr lang="ru-RU" sz="2000" dirty="0" err="1"/>
              <a:t>обрези</a:t>
            </a:r>
            <a:r>
              <a:rPr lang="ru-RU" sz="2000" dirty="0"/>
              <a:t>, диафрагмы</a:t>
            </a:r>
            <a:r>
              <a:rPr lang="ru-RU" sz="2000" dirty="0" smtClean="0"/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рулеты из мякоти голов;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рыба, не прошедшая ветеринарный контроль;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блюда</a:t>
            </a:r>
            <a:r>
              <a:rPr lang="ru-RU" sz="2000" dirty="0"/>
              <a:t>, изготовленные из мяса, птицы, рыбы, не прошедших тепловую обработку (кроме соленой рыбы);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консервы с нарушением герметичности банок, </a:t>
            </a:r>
            <a:r>
              <a:rPr lang="ru-RU" sz="2000" dirty="0" err="1"/>
              <a:t>бомбажные</a:t>
            </a:r>
            <a:r>
              <a:rPr lang="ru-RU" sz="2000" dirty="0"/>
              <a:t>, "</a:t>
            </a:r>
            <a:r>
              <a:rPr lang="ru-RU" sz="2000" dirty="0" err="1"/>
              <a:t>хлопуши</a:t>
            </a:r>
            <a:r>
              <a:rPr lang="ru-RU" sz="2000" dirty="0"/>
              <a:t>", банки с ржавчиной, деформированные, без этикеток;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кулинарные жиры, свиное или баранье сало, маргарин  и другие гидрогенизированные жиры;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жареные </a:t>
            </a:r>
            <a:r>
              <a:rPr lang="ru-RU" sz="2000" dirty="0"/>
              <a:t>в жире (во фритюре) пищевые продукты и кулинарные изделия, чипсы;</a:t>
            </a:r>
          </a:p>
        </p:txBody>
      </p:sp>
    </p:spTree>
    <p:extLst>
      <p:ext uri="{BB962C8B-B14F-4D97-AF65-F5344CB8AC3E}">
        <p14:creationId xmlns:p14="http://schemas.microsoft.com/office/powerpoint/2010/main" val="4237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218941"/>
            <a:ext cx="1111446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Запрещено: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молоко </a:t>
            </a:r>
            <a:r>
              <a:rPr lang="ru-RU" sz="2400" dirty="0"/>
              <a:t>и молочные продукты из хозяйств, неблагополучных по заболеваемости сельскохозяйственных животных, молоко, не прошедшее пастеризацию;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молочные </a:t>
            </a:r>
            <a:r>
              <a:rPr lang="ru-RU" sz="2400" dirty="0"/>
              <a:t>продукты, творожные сырки с использованием растительных жиров;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мороженое </a:t>
            </a:r>
            <a:r>
              <a:rPr lang="ru-RU" sz="2400" dirty="0"/>
              <a:t>(на основе растительных жиров); творог из </a:t>
            </a:r>
            <a:r>
              <a:rPr lang="ru-RU" sz="2400" dirty="0" err="1"/>
              <a:t>непастеризованного</a:t>
            </a:r>
            <a:r>
              <a:rPr lang="ru-RU" sz="2400" dirty="0"/>
              <a:t> молока;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фляжная </a:t>
            </a:r>
            <a:r>
              <a:rPr lang="ru-RU" sz="2400" dirty="0"/>
              <a:t>сметана без термической обработки; простокваша "</a:t>
            </a:r>
            <a:r>
              <a:rPr lang="ru-RU" sz="2400" dirty="0" err="1"/>
              <a:t>самоквас</a:t>
            </a:r>
            <a:r>
              <a:rPr lang="ru-RU" sz="2400" dirty="0"/>
              <a:t>";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яйца водоплавающих птиц; яйца с загрязненной скорлупой, с насечкой, "тек", "бой";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яйца </a:t>
            </a:r>
            <a:r>
              <a:rPr lang="ru-RU" sz="2400" dirty="0"/>
              <a:t>из хозяйств, неблагополучных по сальмонеллезам;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кремовые кондитерские изделия (пирожные и торты) и кремы;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любые пищевые продукты домашнего (не промышленного) изготовления, (в дошкольных учреждениях  также принесенные из дома  при организации праздничных мероприятий, праздновании дней рождения и т.п.);</a:t>
            </a:r>
          </a:p>
        </p:txBody>
      </p:sp>
    </p:spTree>
    <p:extLst>
      <p:ext uri="{BB962C8B-B14F-4D97-AF65-F5344CB8AC3E}">
        <p14:creationId xmlns:p14="http://schemas.microsoft.com/office/powerpoint/2010/main" val="28301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851" y="463640"/>
            <a:ext cx="654246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ЗАПРЕЩЕНЫ: </a:t>
            </a:r>
            <a:endParaRPr lang="ru-RU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первые </a:t>
            </a:r>
            <a:r>
              <a:rPr lang="ru-RU" sz="2000" dirty="0"/>
              <a:t>и вторые блюда на основе сухих пищевых концентратов быстрого приготовления;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крупы, мука, сухофрукты и другие продукты, загрязненные различными примесями или зараженные амбарными вредителями;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грибы и кулинарные изделия, из них приготовленные;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квас, газированные напитки;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уксус, горчица, хрен, перец острый и другие острые приправы и содержащие их пищевые продукты, включая острые соусы, кетчупы, майонезы и майонезные соусы;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маринованные овощи и фрукты (огурцы, томаты, сливы, яблоки) с применением уксуса (в детских садах при условии, что они не прошли термическую обработку перед выдачей);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кофе натуральный;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ядра абрикосовой косточки, арахиса;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карамель, в том числе леденцовая;</a:t>
            </a:r>
          </a:p>
        </p:txBody>
      </p:sp>
      <p:pic>
        <p:nvPicPr>
          <p:cNvPr id="5122" name="Picture 2" descr="https://sm-news.ru/wp-content/uploads/2019/08/16/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6" y="1392120"/>
            <a:ext cx="4595986" cy="24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103031"/>
            <a:ext cx="655534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ЗАПРЕЩЕНЫ: </a:t>
            </a:r>
            <a:endParaRPr lang="ru-RU" sz="2000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продукты</a:t>
            </a:r>
            <a:r>
              <a:rPr lang="ru-RU" sz="2000" dirty="0"/>
              <a:t>, в том числе кондитерские изделия, содержащие алкоголь; кумыс и другие кисломолочные продукты с содержанием этанола (более 0,5%)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пищевые продукты с истекшим сроком годности и признаками недоброкачественности;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остатки пищи от предыдущего приема пищи, приготовленной накануне;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окрошки и холодные супы;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макароны по-флотски (с мясным фаршем), макароны с рубленым яйцом;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яичница-глазунья;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паштеты и блинчики с мясом и творогом;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заливные блюда (мясные и рыбные), студни, форшмак из сельди;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сырокопченые мясные гастрономические изделия и колбасы;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крупы, мука, сухофрукты и другие продукты, загрязненные различными примесями или зараженные амбарными вредителями;</a:t>
            </a:r>
          </a:p>
        </p:txBody>
      </p:sp>
      <p:sp>
        <p:nvSpPr>
          <p:cNvPr id="3" name="AutoShape 4" descr="https://sovkusom.ru/wp-content/uploads/blog/p/pishchevoe-otravlenie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47" y="1790164"/>
            <a:ext cx="5242353" cy="274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155" y="631065"/>
            <a:ext cx="553791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ЗАПРЕЩЕНЫ: </a:t>
            </a:r>
            <a:endParaRPr lang="ru-RU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грибы </a:t>
            </a:r>
            <a:r>
              <a:rPr lang="ru-RU" sz="2000" dirty="0"/>
              <a:t>и кулинарные изделия, из них приготовленные;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квас, газированные напитки;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плодоовощная продукция с признаками порчи;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кофе натуральный;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холодные напитки и морсы (без термической обработки) из плодово-ягодного сырья;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ядра абрикосовой косточки, арахиса;;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карамель, в том числе леденцовая;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продукты, в том числе кондитерские изделия, содержащие алкоголь;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жевательная резинка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3" name="AutoShape 2" descr="https://sovkusom.ru/wp-content/uploads/blog/p/pishchevoe-otravlenie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 descr="https://images.fineartamerica.com/images-medium-large/e-coli-food-poisoning-tim-vernon-lth-nhs-tr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04" y="1236372"/>
            <a:ext cx="5783234" cy="39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59" y="386366"/>
            <a:ext cx="10374877" cy="1635617"/>
          </a:xfrm>
        </p:spPr>
        <p:txBody>
          <a:bodyPr/>
          <a:lstStyle/>
          <a:p>
            <a:r>
              <a:rPr lang="ru-RU" sz="3200" dirty="0"/>
              <a:t>Требования к организации питьевого режима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2276" y="1390919"/>
            <a:ext cx="6272011" cy="51129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 всех организациях должен быть организован правильный питьевой режим. Питьевая вода, в том числе расфасованная в емкости и бутилированная, по качеству и безопасности должна отвечать требованиям на питьевую воду. При использовании установок с дозированным розливом питьевой воды, расфасованной в емкости, предусматривается замена емкости по мере необходимости, но не реже, чем это предусматривается установленным изготовителем сроком хранения вскрытой емкости с водой. Обработка дозирующих устройств проводится в соответствии с эксплуатационной документацией (инструкцией) изготовителя.</a:t>
            </a:r>
          </a:p>
          <a:p>
            <a:endParaRPr lang="ru-RU" dirty="0"/>
          </a:p>
        </p:txBody>
      </p:sp>
      <p:pic>
        <p:nvPicPr>
          <p:cNvPr id="8194" name="Picture 2" descr="https://yellmed.ru/static/yellmed_news/upload/1d8b17610ad3a17331e03592993d2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887" y="2034862"/>
            <a:ext cx="4981678" cy="33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34" y="373487"/>
            <a:ext cx="10542302" cy="888643"/>
          </a:xfrm>
        </p:spPr>
        <p:txBody>
          <a:bodyPr/>
          <a:lstStyle/>
          <a:p>
            <a:r>
              <a:rPr lang="ru-RU" sz="3600" dirty="0"/>
              <a:t>Организация питания </a:t>
            </a:r>
            <a:r>
              <a:rPr lang="ru-RU" sz="3600" dirty="0" smtClean="0"/>
              <a:t>в детских дошкольных коллективах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8941" y="1365162"/>
            <a:ext cx="5628067" cy="521594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Основные принципы:</a:t>
            </a:r>
          </a:p>
          <a:p>
            <a:pPr lvl="0"/>
            <a:r>
              <a:rPr lang="ru-RU" dirty="0" smtClean="0"/>
              <a:t>С</a:t>
            </a:r>
            <a:r>
              <a:rPr lang="ru-RU" dirty="0" smtClean="0"/>
              <a:t>оставление </a:t>
            </a:r>
            <a:r>
              <a:rPr lang="ru-RU" dirty="0"/>
              <a:t>полноценных рационов питания,</a:t>
            </a:r>
          </a:p>
          <a:p>
            <a:pPr lvl="0"/>
            <a:r>
              <a:rPr lang="ru-RU" dirty="0"/>
              <a:t>использование разнообразного ассортимента продуктов, гарантирующих достаточное содержание необходимых питательных веществ, минеральных веществ и витаминов,</a:t>
            </a:r>
          </a:p>
          <a:p>
            <a:pPr lvl="0"/>
            <a:r>
              <a:rPr lang="ru-RU" dirty="0"/>
              <a:t>строгое соблюдение режима питания,  отвечающего физиологическим особенностям детей различных возрастных групп, </a:t>
            </a:r>
          </a:p>
          <a:p>
            <a:pPr lvl="0"/>
            <a:r>
              <a:rPr lang="ru-RU" dirty="0"/>
              <a:t>соблюдение правил эстетики питания, воспитание необходимых гигиенических навыков в зависимости от возраста и уровня развития детей,</a:t>
            </a:r>
          </a:p>
          <a:p>
            <a:pPr lvl="0"/>
            <a:r>
              <a:rPr lang="ru-RU" dirty="0"/>
              <a:t>в дошкольном учреждении правильное сочетание питания с питанием в домашних условиях,</a:t>
            </a:r>
          </a:p>
          <a:p>
            <a:pPr lvl="0"/>
            <a:r>
              <a:rPr lang="ru-RU" dirty="0"/>
              <a:t>учет климатических и национальных особенностей региона, времени года и включением в связи с этим соответствующих продуктов и </a:t>
            </a:r>
            <a:r>
              <a:rPr lang="ru-RU" dirty="0" smtClean="0"/>
              <a:t>блюд.</a:t>
            </a:r>
            <a:endParaRPr lang="ru-RU" dirty="0"/>
          </a:p>
          <a:p>
            <a:endParaRPr lang="ru-RU" dirty="0"/>
          </a:p>
        </p:txBody>
      </p:sp>
      <p:pic>
        <p:nvPicPr>
          <p:cNvPr id="9218" name="Picture 2" descr="https://storage.myseldon.com/news_pict_1D/1D794118E6E9D19CC5766C48C7FBE6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25" y="1803042"/>
            <a:ext cx="5340810" cy="35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1972" y="1390918"/>
            <a:ext cx="4919729" cy="481669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индивидуальный подход к ребенку с учетом состояния его здоровья,</a:t>
            </a:r>
          </a:p>
          <a:p>
            <a:pPr lvl="0"/>
            <a:r>
              <a:rPr lang="ru-RU" dirty="0"/>
              <a:t>строгое соблюдение технологических требований при приготовлении пищи, обеспечение правильной кулинарной обработки пищевых продуктов,</a:t>
            </a:r>
          </a:p>
          <a:p>
            <a:pPr lvl="0"/>
            <a:r>
              <a:rPr lang="ru-RU" dirty="0"/>
              <a:t>соблюдение установленных сроков хранения и реализации продуктов, блюд и кулинарных изделий;</a:t>
            </a:r>
          </a:p>
          <a:p>
            <a:pPr lvl="0"/>
            <a:r>
              <a:rPr lang="ru-RU" dirty="0"/>
              <a:t>не использовать в питании детей запрещенные продукты и блюда в целях профилактики массовых инфекционных заболеваний и пищевых отравлений;</a:t>
            </a:r>
          </a:p>
          <a:p>
            <a:pPr lvl="0"/>
            <a:r>
              <a:rPr lang="ru-RU" dirty="0"/>
              <a:t>учет эффективности питания детей.</a:t>
            </a:r>
          </a:p>
          <a:p>
            <a:endParaRPr lang="ru-RU" dirty="0"/>
          </a:p>
        </p:txBody>
      </p:sp>
      <p:pic>
        <p:nvPicPr>
          <p:cNvPr id="10242" name="Picture 2" descr="https://storage.myseldon.com/news_pict_D4/D49AA8C138235E7472841EC4BA5C61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4" y="693849"/>
            <a:ext cx="5456841" cy="54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Здоровый образ жизни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46975" y="2189408"/>
            <a:ext cx="10650828" cy="401820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Основой профилактики и контроля неинфекционных заболеваний является здоровый образ жизни. Здоровый образ жизни - это образ жизни человека, направленный на предупреждение возникновения и развития неинфекционных заболеваний и характеризующийся исключением или сокращением действия поведенческих факторов риска, к числу которых относятся употребление табака, вредное потребление алкоголя, нерациональное питание, отсутствие физической активности, а также неадаптивное преодоление стрессов.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39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92428" y="1017430"/>
            <a:ext cx="6065949" cy="52674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Для организации питания детей, имеющих указанные заболевания (в </a:t>
            </a:r>
            <a:r>
              <a:rPr lang="ru-RU" dirty="0" err="1"/>
              <a:t>т.ч</a:t>
            </a:r>
            <a:r>
              <a:rPr lang="ru-RU" dirty="0"/>
              <a:t>.  в специализированных дошкольных образовательных организациях и группах для детей с хроническими заболеваниями (сахарный диабет, пищевая аллергия, часто болеющие дети) в соответствии с п.15.10 </a:t>
            </a:r>
            <a:r>
              <a:rPr lang="ru-RU" u="sng" dirty="0">
                <a:hlinkClick r:id="rId2" action="ppaction://hlinkfile"/>
              </a:rPr>
              <a:t>СанПиН 2.4.1.3049-13</a:t>
            </a:r>
            <a:r>
              <a:rPr lang="ru-RU" dirty="0"/>
              <a:t> "Санитарно-эпидемиологические требования к устройству, содержанию и организации режима работы дошкольных образовательных организаций"  питание детей должно быть организовано в соответствии с принципами лечебного и профилактического питания детей с соответствующей патологией на основе соответствующих ном питания и меню ), </a:t>
            </a:r>
          </a:p>
        </p:txBody>
      </p:sp>
      <p:sp>
        <p:nvSpPr>
          <p:cNvPr id="2" name="AutoShape 2" descr="https://www.yarnews.net/files/1/1000/649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11" y="2614410"/>
            <a:ext cx="4419257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86366" y="296214"/>
            <a:ext cx="6787166" cy="656178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</a:t>
            </a:r>
            <a:r>
              <a:rPr lang="ru-RU" dirty="0" smtClean="0"/>
              <a:t>азработаны </a:t>
            </a:r>
            <a:r>
              <a:rPr lang="ru-RU" dirty="0"/>
              <a:t>и   введены в действие методические рекомендации МР 2.4.0162-19 «Особенности организации питания детей, страдающих сахарным диабетом и иными заболеваниями, сопровождающимися ограничениями в питании (в образовательных и оздоровительных учреждениях). МР предназначены для дошкольных образовательных организаций, организаций и групп по уходу и присмотру за детьми; организаций для детей-сирот и детей, оставшихся без попечения родителей; организаций, обеспечивающих проживание и социальную реабилитацию несовершеннолетних, оказавшихся в трудной жизненной ситуации и нуждающихся в социальной помощи государства; общеобразовательных организаций; организаций профессионального образования; организаций отдыха детей и их оздоровления; организаций, оказывающих услуги питания детей в организованных детских коллективах.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290" name="Picture 2" descr="https://torg94.ru/wp-content/uploads/2020/01/l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77" y="1632222"/>
            <a:ext cx="4694568" cy="31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44" y="0"/>
            <a:ext cx="10522039" cy="1313645"/>
          </a:xfrm>
        </p:spPr>
        <p:txBody>
          <a:bodyPr/>
          <a:lstStyle/>
          <a:p>
            <a:r>
              <a:rPr lang="ru-RU" sz="2400" dirty="0"/>
              <a:t>Заболевания, требующие индивидуального подхода при организации питания детей: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788" y="1030310"/>
            <a:ext cx="7160654" cy="5653825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/>
              <a:t>Х</a:t>
            </a:r>
            <a:r>
              <a:rPr lang="ru-RU" u="sng" dirty="0" smtClean="0"/>
              <a:t>роническое </a:t>
            </a:r>
            <a:r>
              <a:rPr lang="ru-RU" u="sng" dirty="0"/>
              <a:t>заболевание, характеризующееся гипергликемией</a:t>
            </a:r>
            <a:r>
              <a:rPr lang="ru-RU" dirty="0"/>
              <a:t>. По данным Государственного регистра больных сахарным диабетом и Росстата Российской Федерации на окончание 2018 года общая численность больных сахарным диабетом по Российской Федерации составляла 9 млн. 364 тыс. человек (6,4% от всего населения). В меню для ребенка с сахарным диабетом рекомендуется включать продукты источники полноценного белка (творог, мясо, рыба, птица, яйца, сыр, гречка, рис, фасоль, овес) и продукты с низким гликемическим индексом (перец сладкий, баклажаны, брокколи, цветная капуста, спаржевая фасоль; свежая зелень, листовая зелень, фрукты, бобовые, макаронные изделия из муки твердых сортов). Для предотвращения риска развития избыточной массы тела у детей с сахарным диабетом, общее потребление жиров рекомендуется сократить до 30% от суточной калорийности рациона. Для учета углеводсодержащих продуктов в суточном рационе рекомендуется использовать систему Хлебных Единиц (ХЕ): 1 ХЕ соответствует количеству продукта, содержащего 10 г углеводов (в соответствии с таблицей Хлебных Единиц). Суточная потребность в углеводах определяется с учетом возраста ребенка, пола, пубертатного статуса и степени двигательной активности.</a:t>
            </a:r>
          </a:p>
          <a:p>
            <a:endParaRPr lang="ru-RU" dirty="0"/>
          </a:p>
        </p:txBody>
      </p:sp>
      <p:pic>
        <p:nvPicPr>
          <p:cNvPr id="13314" name="Picture 2" descr="https://health.propto.ru/sites/health.propto.ru/files/1968964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41" y="1808732"/>
            <a:ext cx="4549508" cy="42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47730" y="334852"/>
            <a:ext cx="6426557" cy="652314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При разработке режима питания детей с сахарным диабетом следует учитывать, что рекомендуемый интервал между приемами пищи должен составлять не более 4 часов. </a:t>
            </a:r>
            <a:endParaRPr lang="ru-RU" dirty="0" smtClean="0"/>
          </a:p>
          <a:p>
            <a:r>
              <a:rPr lang="ru-RU" dirty="0" smtClean="0"/>
              <a:t>Режим </a:t>
            </a:r>
            <a:r>
              <a:rPr lang="ru-RU" dirty="0"/>
              <a:t>питания детей с сахарным диабетом может соответствовать режиму питания остальных учеников (завтрак, обед, полдник и ужин). В случаях, когда профиль действия инсулина диктует необходимость введения в режим питания ребенка с сахарным диабетом дополнительных перекусов, определяется порядок организации и время их проведения.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целью профилактики гипогликемии приемы пищи для детей с сахарным диабетом рекомендуется осуществлять четко по расписанию. Информацию о калорийности меню, содержании белков, жиров и углеводов, используемых продуктах для питания детей с сахарным диабетом, рекомендуется доводить до родителей (законных представителей детей) с использованием сайта образовательной (оздоровительной) организации.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детей с сахарным диабетом, приносящих продукты и готовые блюда из дома, приготовленные родителями (законными представителями), в столовой рекомендуется обеспечить условия их хранения (холодильник, шкаф) и разогрева (микроволновая печь).</a:t>
            </a:r>
          </a:p>
          <a:p>
            <a:endParaRPr lang="ru-RU" dirty="0"/>
          </a:p>
        </p:txBody>
      </p:sp>
      <p:pic>
        <p:nvPicPr>
          <p:cNvPr id="14338" name="Picture 2" descr="https://med-advisor.ru/wp-content/uploads/2018/08/diabet-po-nasledstvu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60" y="1750029"/>
            <a:ext cx="5284994" cy="34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369" y="115910"/>
            <a:ext cx="9633398" cy="540913"/>
          </a:xfrm>
        </p:spPr>
        <p:txBody>
          <a:bodyPr/>
          <a:lstStyle/>
          <a:p>
            <a:pPr algn="ctr"/>
            <a:r>
              <a:rPr lang="ru-RU" sz="2400" dirty="0" smtClean="0"/>
              <a:t>Полноценное питание  для взрослого населения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1972" y="1442434"/>
            <a:ext cx="6413679" cy="513867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Все взрослое население в зависимости от величины </a:t>
            </a:r>
            <a:r>
              <a:rPr lang="ru-RU" dirty="0" err="1"/>
              <a:t>энерготрат</a:t>
            </a:r>
            <a:r>
              <a:rPr lang="ru-RU" dirty="0"/>
              <a:t> делится на 5 групп для мужчин и 4 группы для женщин, учитывающих производственную физическую активность и иные </a:t>
            </a:r>
            <a:r>
              <a:rPr lang="ru-RU" dirty="0" err="1"/>
              <a:t>энерготраты</a:t>
            </a:r>
            <a:r>
              <a:rPr lang="ru-RU" dirty="0"/>
              <a:t>.</a:t>
            </a:r>
          </a:p>
          <a:p>
            <a:r>
              <a:rPr lang="ru-RU" dirty="0"/>
              <a:t>I группа (очень низкая физическая активность; мужчины и женщины) - работники преимущественно умственного труда, коэффициент физической активности - 1,4 (государственные служащие административных органов и учреждений, научные работники, преподаватели вузов, колледжей, учителя средних школ, студенты, специалисты-медики, психологи, диспетчера, операторы, в </a:t>
            </a:r>
            <a:r>
              <a:rPr lang="ru-RU" dirty="0" err="1"/>
              <a:t>т.ч</a:t>
            </a:r>
            <a:r>
              <a:rPr lang="ru-RU" dirty="0"/>
              <a:t>. техники по обслуживанию ЭВМ и компьютерного обеспечения, программисты, работники финансово-экономической, юридической и административно-хозяйственной служб, работники конструкторских бюро и отделов, рекламно-информационных служб, архитекторы и инженеры по промышленному и гражданскому строительству, налоговые служащие, работники музеев, архивов, библиотекари, специалисты службы страхования, дилеры, брокеры, агенты по продаже и закупкам, служащие по социальному и пенсионному обеспечению, патентоведы, дизайнеры, работники бюро путешествий, справочных служб и других родственных видов деятельности);</a:t>
            </a:r>
          </a:p>
          <a:p>
            <a:endParaRPr lang="ru-RU" dirty="0"/>
          </a:p>
        </p:txBody>
      </p:sp>
      <p:pic>
        <p:nvPicPr>
          <p:cNvPr id="15362" name="Picture 2" descr="https://cf.ppt-online.org/files/slide/w/wO3N17MgipnHAouKxDTkjFSCsafIXcV6vEqzyL/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39" y="1891049"/>
            <a:ext cx="5006382" cy="37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6" y="437322"/>
            <a:ext cx="707199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II группа (низкая физическая активность; мужчины и женщины) - работники, занятые легким трудом, коэффициент физической активности - 1,6 (водители городского транспорта, рабочие пищевой, текстильной, швейной, радиоэлектронной промышленности, операторы конвейеров, весовщицы, упаковщицы, машинисты железнодорожного транспорта, участковые врачи, хирурги, медсестры, продавцы, работники предприятий общественного питания, парикмахеры, работники жилищно-эксплуатационной службы, реставраторы художественных изделий, гиды, фотографы, техники и операторы радио- и телевещания, таможенные инспектора, работники милиции и патрульной службы и других родственных видов деятельности);</a:t>
            </a:r>
          </a:p>
          <a:p>
            <a:r>
              <a:rPr lang="ru-RU" dirty="0"/>
              <a:t>III группа (средняя физическая активность; мужчины и женщины) - работники средней тяжести труда, коэффициент физической активности - 1,9 (слесари, наладчики, станочники, буровики, водители электрокаров, экскаваторов, бульдозеров и другой тяжелой техники, работники тепличных хозяйств, растениеводы, садовники, работники рыбного хозяйства и других родственных видов деятельности);</a:t>
            </a:r>
          </a:p>
          <a:p>
            <a:endParaRPr lang="ru-RU" dirty="0"/>
          </a:p>
        </p:txBody>
      </p:sp>
      <p:pic>
        <p:nvPicPr>
          <p:cNvPr id="17412" name="Picture 4" descr="https://happybooks.ru/image/cache/catalog/import_yml/568/761/scrn_big_1-12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75" y="1683026"/>
            <a:ext cx="4861026" cy="32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125" y="656823"/>
            <a:ext cx="64265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IV группа (высокая физическая активность; мужчины и женщины) - работники тяжелого физического труда, коэффициент физической активности - 2,2 (строительные рабочие, грузчики, рабочие по обслуживанию железнодорожных путей и ремонту автомобильных дорог, работники лесного, охотничьего и сельского хозяйства, деревообработчики, физкультурники, металлурги доменщики-литейщики и другие родственные виды деятельности);</a:t>
            </a:r>
          </a:p>
          <a:p>
            <a:r>
              <a:rPr lang="ru-RU" dirty="0"/>
              <a:t>V группа (очень высокая физическая активность; мужчины) - работники особо тяжелого физического труда, коэффициент физической активности - 2,5 (спортсмены высокой квалификации в тренировочный период, механизаторы и работники сельского хозяйства в посевной и уборочный период, шахтеры и проходчики, горнорабочие, вальщики леса, бетонщики, каменщики, грузчики немеханизированного труда, оленеводы и другие родственные виды деятельности.</a:t>
            </a:r>
          </a:p>
          <a:p>
            <a:r>
              <a:rPr lang="ru-RU" dirty="0"/>
              <a:t> </a:t>
            </a:r>
          </a:p>
        </p:txBody>
      </p:sp>
      <p:pic>
        <p:nvPicPr>
          <p:cNvPr id="1638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2" y="1493949"/>
            <a:ext cx="5247271" cy="34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1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611" y="335846"/>
            <a:ext cx="104447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Рациональные нормы потребления пищевых продуктов </a:t>
            </a:r>
            <a:r>
              <a:rPr lang="ru-RU" sz="2400" dirty="0" smtClean="0"/>
              <a:t>в зависимости от </a:t>
            </a:r>
            <a:r>
              <a:rPr lang="ru-RU" sz="2400" dirty="0" err="1" smtClean="0"/>
              <a:t>энерготрат</a:t>
            </a:r>
            <a:r>
              <a:rPr lang="ru-RU" sz="2400" dirty="0" smtClean="0"/>
              <a:t> определены </a:t>
            </a:r>
            <a:r>
              <a:rPr lang="ru-RU" sz="2400" dirty="0"/>
              <a:t>Приказом МЗ РФ от 19.08.2016 г. №614:  «Об утверждении рекомендаций  по рациональным нормам потребления пищевых продуктов, отвечающих современным требованиям здорового питания». Рекомендации разработаны в целях укрепления здоровья детского и взрослого населения, профилактики неинфекционных заболеваний и состояний, обусловленных недостатком микронутриентов.</a:t>
            </a:r>
          </a:p>
          <a:p>
            <a:pPr algn="just"/>
            <a:r>
              <a:rPr lang="ru-RU" sz="2400" dirty="0"/>
              <a:t>Рациональные нормы потребления пищевых продуктов, отвечающие современным требованиям здорового питания, представляют собой среднедушевые величины основных групп пищевых продуктов, а также их ассортимент </a:t>
            </a:r>
            <a:r>
              <a:rPr lang="ru-RU" sz="2400" dirty="0" smtClean="0"/>
              <a:t>в </a:t>
            </a:r>
            <a:r>
              <a:rPr lang="ru-RU" sz="2400" dirty="0"/>
              <a:t>килограммах на душу населения в год (кг/год/человек), которые учитывают химический состав и энергетическую ценность пищевых продуктов, обеспечивают расчетную среднедушевую потребность в пищевых веществах и энергии, а также разнообразие потребляемой пищи.</a:t>
            </a:r>
          </a:p>
        </p:txBody>
      </p:sp>
    </p:spTree>
    <p:extLst>
      <p:ext uri="{BB962C8B-B14F-4D97-AF65-F5344CB8AC3E}">
        <p14:creationId xmlns:p14="http://schemas.microsoft.com/office/powerpoint/2010/main" val="11556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2" y="347731"/>
            <a:ext cx="10400634" cy="927278"/>
          </a:xfrm>
        </p:spPr>
        <p:txBody>
          <a:bodyPr/>
          <a:lstStyle/>
          <a:p>
            <a:pPr algn="ctr"/>
            <a:r>
              <a:rPr lang="ru-RU" sz="2400" dirty="0"/>
              <a:t>При наличии избыточной массы тела/ожирении, требуется коррекция питания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1667" y="1429554"/>
            <a:ext cx="7353837" cy="542844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При этом  основной принцип - снижение калорийности пищевого рациона и создание энергетического дефицита. Использование диет должно проводиться по рекомендации врача (врача-диетолога).</a:t>
            </a:r>
          </a:p>
          <a:p>
            <a:r>
              <a:rPr lang="ru-RU" dirty="0"/>
              <a:t>Дефицит энергии низкокалорийных диет может достигаться за счет снижения доли в рационе как жиров, так и углеводов. Считается доказанным, что применение низкокалорийных диет с ограничением жира и углеводов способствует не только снижению избыточной массы тела, но и снижению АД, улучшению липидного профиля.</a:t>
            </a:r>
          </a:p>
          <a:p>
            <a:r>
              <a:rPr lang="ru-RU" dirty="0"/>
              <a:t>Белки. Из продуктов, богатых белками, предпочтительны: нежирные сорта мяса, рыбы и сыра; белое мясо птицы; нежирные молочные продукты; бобовые, грибы. </a:t>
            </a:r>
          </a:p>
          <a:p>
            <a:r>
              <a:rPr lang="ru-RU" dirty="0"/>
              <a:t>Жиры. Жир является наиболее калорийным компонентом пищи, который способствует перееданию, поскольку придает пище приятный вкус и вызывает слабое чувство насыщения. При чрезмерном употреблении жирной пищи организм перегружается калориями. Уменьшение доли жиров животного происхождения - исключение из рациона жирных сортов свинины, баранины, птицы (гуси, утки) мясопродуктов (колбасы, паштеты), жирных молочных продуктов (сливки, сметана и пр.). Жирность куриного мяса можно уменьшить почти в 2 раза, сняв с нее кожу перед приготовлением. Уменьшить потребление жиров животного происхождения можно потреблением обезжиренных и </a:t>
            </a:r>
            <a:r>
              <a:rPr lang="ru-RU" dirty="0" err="1"/>
              <a:t>низкожирных</a:t>
            </a:r>
            <a:r>
              <a:rPr lang="ru-RU" dirty="0"/>
              <a:t> сортов молочных продуктов (молоко, кефир, йогурт, творог, сыр). </a:t>
            </a:r>
          </a:p>
        </p:txBody>
      </p:sp>
      <p:pic>
        <p:nvPicPr>
          <p:cNvPr id="18434" name="Picture 2" descr="https://static.tildacdn.com/tild3435-3839-4430-a137-613661353361/shutterstock_534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08" y="1977172"/>
            <a:ext cx="4330475" cy="28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90" y="515155"/>
            <a:ext cx="10019764" cy="811369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/>
              <a:t>Организация лечебного питания.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304" y="1030308"/>
            <a:ext cx="7134896" cy="549927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Наряду с основной стандартной диетой и ее вариантами в лечебно-профилактическом учреждении в соответствии с их профилем используются:</a:t>
            </a:r>
          </a:p>
          <a:p>
            <a:r>
              <a:rPr lang="ru-RU" dirty="0"/>
              <a:t>- хирургические диеты (0-I; 0-II; 0-III; 0-IV; диета при язвенном кровотечении, диета при стенозе желудка) и др.;</a:t>
            </a:r>
          </a:p>
          <a:p>
            <a:r>
              <a:rPr lang="ru-RU" dirty="0"/>
              <a:t>- специализированные диеты: высокобелковая диета при активном туберкулезе (далее - высокобелковая диета (т);</a:t>
            </a:r>
          </a:p>
          <a:p>
            <a:r>
              <a:rPr lang="ru-RU" dirty="0"/>
              <a:t>- разгрузочные диеты (чайная, сахарная, яблочная, рисово-компотная, картофельная, творожная, соковая, мясная и др.);</a:t>
            </a:r>
          </a:p>
          <a:p>
            <a:r>
              <a:rPr lang="ru-RU" dirty="0"/>
              <a:t>- специальные рационы (диета калиевая, магниевая, зондовая, диеты при инфаркте миокарда, рационы для разгрузочно-диетической терапии, вегетарианская диета и др.).</a:t>
            </a:r>
          </a:p>
          <a:p>
            <a:r>
              <a:rPr lang="ru-RU" dirty="0"/>
              <a:t>Индивидуализация химического состава и калорийности стандартных диет осуществляется путем подбора имеющихся в картотеке блюд лечебного питания, увеличения или уменьшения количества буфетных продуктов (хлеб, сахар, масло), контроля продуктовых домашних передач для больных, находящихся на лечении в лечебно-профилактическом учреждении, а также путем использования в лечебном и </a:t>
            </a:r>
            <a:r>
              <a:rPr lang="ru-RU" dirty="0" err="1"/>
              <a:t>энтеральном</a:t>
            </a:r>
            <a:r>
              <a:rPr lang="ru-RU" dirty="0"/>
              <a:t> питании биологически активных добавок к пище и готовых специализированных смесей. Для коррекции пищевого рациона может включаться 20 - 50% белка готовых специализированных смесей.</a:t>
            </a:r>
          </a:p>
          <a:p>
            <a:endParaRPr lang="ru-RU" dirty="0"/>
          </a:p>
        </p:txBody>
      </p:sp>
      <p:pic>
        <p:nvPicPr>
          <p:cNvPr id="19458" name="Picture 2" descr="https://avatars.mds.yandex.net/get-pdb/1687355/61de057b-f2d8-4acf-ac3f-f2e679c1f38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00" y="2245217"/>
            <a:ext cx="4067690" cy="27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5" descr="komp-1024x8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15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29" y="764683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5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5" descr="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847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794" y="1316736"/>
            <a:ext cx="10091542" cy="537822"/>
          </a:xfrm>
        </p:spPr>
        <p:txBody>
          <a:bodyPr/>
          <a:lstStyle/>
          <a:p>
            <a:pPr algn="ctr"/>
            <a:r>
              <a:rPr lang="ru-RU" sz="3200" dirty="0" smtClean="0"/>
              <a:t>Рациональное питание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5155" y="2163651"/>
            <a:ext cx="10715222" cy="4417453"/>
          </a:xfrm>
        </p:spPr>
        <p:txBody>
          <a:bodyPr>
            <a:normAutofit/>
          </a:bodyPr>
          <a:lstStyle/>
          <a:p>
            <a:r>
              <a:rPr lang="ru-RU" dirty="0" smtClean="0"/>
              <a:t>Рациональное </a:t>
            </a:r>
            <a:r>
              <a:rPr lang="ru-RU" dirty="0"/>
              <a:t>и сбалансированное питание предполагает в первую очередь соответствие  количества и состава потребляемой пищи реальным </a:t>
            </a:r>
            <a:r>
              <a:rPr lang="ru-RU" dirty="0" err="1"/>
              <a:t>энерготратам</a:t>
            </a:r>
            <a:r>
              <a:rPr lang="ru-RU" dirty="0"/>
              <a:t> человека.   Рациональное питание способствует сохранению нормальной массы тела, нормального уровня артериального давления, а также нормальной концентрации в крови холестерина  и глюкозы. Основной причиной развития ожирения и артериальной гипертонии является нерациональное питание, прежде всего, высокий уровень потребления сахара, насыщенных жирных кислот и соли. По данным Росстата, в 2017 г. более половины россиян (55%) имели избыточную массу тела, а 20,5% населения страдали ожирением. Особое опасение вызывает увеличение числа детей и подростков с ожирением: так, в целом по России этот показатель увеличился на 5,3% за 2017 год.</a:t>
            </a:r>
          </a:p>
        </p:txBody>
      </p:sp>
    </p:spTree>
    <p:extLst>
      <p:ext uri="{BB962C8B-B14F-4D97-AF65-F5344CB8AC3E}">
        <p14:creationId xmlns:p14="http://schemas.microsoft.com/office/powerpoint/2010/main" val="4715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0" y="824248"/>
            <a:ext cx="9607641" cy="1159098"/>
          </a:xfrm>
        </p:spPr>
        <p:txBody>
          <a:bodyPr/>
          <a:lstStyle/>
          <a:p>
            <a:pPr algn="ctr"/>
            <a:r>
              <a:rPr lang="ru-RU" sz="3600" dirty="0" smtClean="0"/>
              <a:t>Основные принципы рационального питания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6519" y="2163651"/>
            <a:ext cx="6452316" cy="4572000"/>
          </a:xfrm>
        </p:spPr>
        <p:txBody>
          <a:bodyPr>
            <a:normAutofit/>
          </a:bodyPr>
          <a:lstStyle/>
          <a:p>
            <a:r>
              <a:rPr lang="ru-RU" dirty="0"/>
              <a:t>Основными принципами рационального питания являются: ежедневное потребление фруктов и овощей (не менее 400 грамм в день), сокращение свободных сахаров (до менее 10% от общей потребляемой энергии, что эквивалентно 50 г в день), потребление жиров в количестве менее 30% от общей потребляемой энергии (в потребляемой пище должно быть максимально ограничено потребление трансизомеров жирных кислот, главным образом поступающих в организм с твердыми маргаринами и жирной пищей), потребление соли менее 5 г в день.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7" y="2910625"/>
            <a:ext cx="5150685" cy="246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мозгового штурма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15870845_TF03460637.potx" id="{F42726C0-6660-44EB-84CB-9AAEF4C07D5F}" vid="{C5E20908-8830-4429-B2D1-54A91E0450D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для мозгового штурма</Template>
  <TotalTime>1389</TotalTime>
  <Words>5748</Words>
  <Application>Microsoft Office PowerPoint</Application>
  <PresentationFormat>Произвольный</PresentationFormat>
  <Paragraphs>222</Paragraphs>
  <Slides>60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Презентация мозгового штурма</vt:lpstr>
      <vt:lpstr>ЗДОРОВОЕ ПИТАНИЕ</vt:lpstr>
      <vt:lpstr>Презентация PowerPoint</vt:lpstr>
      <vt:lpstr>Презентация PowerPoint</vt:lpstr>
      <vt:lpstr>Основные проблемы в организации питания</vt:lpstr>
      <vt:lpstr>Здоровый образ жизни</vt:lpstr>
      <vt:lpstr>Презентация PowerPoint</vt:lpstr>
      <vt:lpstr>Презентация PowerPoint</vt:lpstr>
      <vt:lpstr>Рациональное питание</vt:lpstr>
      <vt:lpstr>Основные принципы рационального питания</vt:lpstr>
      <vt:lpstr>Презентация PowerPoint</vt:lpstr>
      <vt:lpstr>Презентация PowerPoint</vt:lpstr>
      <vt:lpstr>Презентация PowerPoint</vt:lpstr>
      <vt:lpstr>    Формирование здорового образа жизни населения и профилактика неинфекционных заболеваний осуществляется, в том числе, путем: </vt:lpstr>
      <vt:lpstr>Причины ожирения</vt:lpstr>
      <vt:lpstr>Причины ожирения</vt:lpstr>
      <vt:lpstr>Основой для составления рационов, в том числе для  детского питания, являются </vt:lpstr>
      <vt:lpstr>Концепции оптимального питания:</vt:lpstr>
      <vt:lpstr>Белки</vt:lpstr>
      <vt:lpstr>Презентация PowerPoint</vt:lpstr>
      <vt:lpstr>Жиры (липиды) </vt:lpstr>
      <vt:lpstr>Углеводы </vt:lpstr>
      <vt:lpstr>  Минеральные вещества – необходимая составная часть пищи </vt:lpstr>
      <vt:lpstr>Витамины</vt:lpstr>
      <vt:lpstr>Презентация PowerPoint</vt:lpstr>
      <vt:lpstr>Витамин С</vt:lpstr>
      <vt:lpstr>Витамин А</vt:lpstr>
      <vt:lpstr>Витамин Д</vt:lpstr>
      <vt:lpstr>Роль воды для организма</vt:lpstr>
      <vt:lpstr>Роль фруктов, ягод, овощей</vt:lpstr>
      <vt:lpstr>Усвояемость пищевых веществ и использование их организмом</vt:lpstr>
      <vt:lpstr>Презентация PowerPoint</vt:lpstr>
      <vt:lpstr>  Требования к организации питания в организованных детских коллективах. </vt:lpstr>
      <vt:lpstr>Питание в школе</vt:lpstr>
      <vt:lpstr>Презентация PowerPoint</vt:lpstr>
      <vt:lpstr>Для приготовления блюд необходимо использовать пищевые продукты в соответствии с рекомендуемым «ассортиментом основных пищевых продуктов для использования в питании детей»: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предотвращения возникновения и распространения инфекционных и массовых неинфекционных заболеваний (отравлений) и в соответствии с принципами щадящего не допускается использовать  пищевые продукты и изготавливать блюда и кулинарные изделия: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организации питьевого режима </vt:lpstr>
      <vt:lpstr>Организация питания в детских дошкольных коллективах</vt:lpstr>
      <vt:lpstr>Презентация PowerPoint</vt:lpstr>
      <vt:lpstr>Презентация PowerPoint</vt:lpstr>
      <vt:lpstr>Презентация PowerPoint</vt:lpstr>
      <vt:lpstr>Заболевания, требующие индивидуального подхода при организации питания детей: </vt:lpstr>
      <vt:lpstr>Презентация PowerPoint</vt:lpstr>
      <vt:lpstr>Полноценное питание  для взрослого населения</vt:lpstr>
      <vt:lpstr>Презентация PowerPoint</vt:lpstr>
      <vt:lpstr>Презентация PowerPoint</vt:lpstr>
      <vt:lpstr>Презентация PowerPoint</vt:lpstr>
      <vt:lpstr>При наличии избыточной массы тела/ожирении, требуется коррекция питания</vt:lpstr>
      <vt:lpstr>   Организация лечебного питания.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прав потребителей при оказании услуг общественного питания.</dc:title>
  <dc:creator>Яна Александровна Бородина</dc:creator>
  <cp:lastModifiedBy>О. Каменева</cp:lastModifiedBy>
  <cp:revision>184</cp:revision>
  <dcterms:created xsi:type="dcterms:W3CDTF">2020-02-25T08:58:26Z</dcterms:created>
  <dcterms:modified xsi:type="dcterms:W3CDTF">2020-04-17T10:02:24Z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